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8"/>
  </p:notesMasterIdLst>
  <p:sldIdLst>
    <p:sldId id="256" r:id="rId5"/>
    <p:sldId id="286" r:id="rId6"/>
    <p:sldId id="274" r:id="rId7"/>
    <p:sldId id="280" r:id="rId8"/>
    <p:sldId id="278" r:id="rId9"/>
    <p:sldId id="264" r:id="rId10"/>
    <p:sldId id="283" r:id="rId11"/>
    <p:sldId id="282" r:id="rId12"/>
    <p:sldId id="281" r:id="rId13"/>
    <p:sldId id="331" r:id="rId14"/>
    <p:sldId id="284" r:id="rId15"/>
    <p:sldId id="277" r:id="rId16"/>
    <p:sldId id="268" r:id="rId17"/>
  </p:sldIdLst>
  <p:sldSz cx="18288000" cy="10287000"/>
  <p:notesSz cx="6797675" cy="9926638"/>
  <p:embeddedFontLst>
    <p:embeddedFont>
      <p:font typeface="Open Sans Extra Bold" panose="020B0604020202020204" charset="0"/>
      <p:regular r:id="rId19"/>
    </p:embeddedFont>
    <p:embeddedFont>
      <p:font typeface="Cambria" panose="02040503050406030204" pitchFamily="18" charset="0"/>
      <p:regular r:id="rId20"/>
      <p:bold r:id="rId21"/>
      <p:italic r:id="rId22"/>
      <p:boldItalic r:id="rId23"/>
    </p:embeddedFont>
    <p:embeddedFont>
      <p:font typeface="Open Sans Bold" panose="020B0604020202020204" charset="0"/>
      <p:regular r:id="rId24"/>
      <p:bold r:id="rId25"/>
    </p:embeddedFont>
    <p:embeddedFont>
      <p:font typeface="Montserrat Classic" panose="020B0604020202020204" charset="0"/>
      <p:regular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  <p:embeddedFont>
      <p:font typeface="Calibri" panose="020F0502020204030204" pitchFamily="34" charset="0"/>
      <p:regular r:id="rId31"/>
      <p:bold r:id="rId32"/>
      <p:italic r:id="rId33"/>
      <p:boldItalic r:id="rId34"/>
    </p:embeddedFont>
    <p:embeddedFont>
      <p:font typeface="Montserrat Classic Bold" panose="020B0604020202020204" charset="0"/>
      <p:regular r:id="rId3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лексей" initials="А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 autoAdjust="0"/>
    <p:restoredTop sz="95220" autoAdjust="0"/>
  </p:normalViewPr>
  <p:slideViewPr>
    <p:cSldViewPr>
      <p:cViewPr varScale="1">
        <p:scale>
          <a:sx n="77" d="100"/>
          <a:sy n="77" d="100"/>
        </p:scale>
        <p:origin x="4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0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9" Type="http://schemas.openxmlformats.org/officeDocument/2006/relationships/theme" Target="theme/theme1.xml"/><Relationship Id="rId21" Type="http://schemas.openxmlformats.org/officeDocument/2006/relationships/font" Target="fonts/font3.fntdata"/><Relationship Id="rId34" Type="http://schemas.openxmlformats.org/officeDocument/2006/relationships/font" Target="fonts/font16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7.fntdata"/><Relationship Id="rId33" Type="http://schemas.openxmlformats.org/officeDocument/2006/relationships/font" Target="fonts/font15.fntdata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6.fntdata"/><Relationship Id="rId32" Type="http://schemas.openxmlformats.org/officeDocument/2006/relationships/font" Target="fonts/font14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font" Target="fonts/font17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FAD6E-3CA4-4646-92A8-86B39A77F444}" type="datetimeFigureOut">
              <a:rPr lang="ru-RU" smtClean="0"/>
              <a:t>13.05.2020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C611C-D85F-4D32-A2BD-0229616B6DA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3324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3C611C-D85F-4D32-A2BD-0229616B6DA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332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9.png"/><Relationship Id="rId7" Type="http://schemas.openxmlformats.org/officeDocument/2006/relationships/image" Target="../media/image7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yarbusiness" TargetMode="External"/><Relationship Id="rId13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hyperlink" Target="https://vk.com/moibizbiz76" TargetMode="External"/><Relationship Id="rId12" Type="http://schemas.openxmlformats.org/officeDocument/2006/relationships/hyperlink" Target="https://rlc76.ru/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26.png"/><Relationship Id="rId5" Type="http://schemas.openxmlformats.org/officeDocument/2006/relationships/image" Target="../media/image23.png"/><Relationship Id="rId10" Type="http://schemas.openxmlformats.org/officeDocument/2006/relationships/image" Target="../media/image25.png"/><Relationship Id="rId4" Type="http://schemas.openxmlformats.org/officeDocument/2006/relationships/image" Target="../media/image22.png"/><Relationship Id="rId9" Type="http://schemas.openxmlformats.org/officeDocument/2006/relationships/hyperlink" Target="https://www.instagram.com/moi.biz76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hyperlink" Target="https://rmsp.nalog.ru/" TargetMode="Externa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13.png"/><Relationship Id="rId4" Type="http://schemas.openxmlformats.org/officeDocument/2006/relationships/image" Target="../media/image11.png"/><Relationship Id="rId9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17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rcRect l="64" t="5474" b="547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838200" y="1790700"/>
            <a:ext cx="13639800" cy="30264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879"/>
              </a:lnSpc>
            </a:pPr>
            <a:r>
              <a:rPr lang="ru-RU" sz="5800" dirty="0">
                <a:solidFill>
                  <a:srgbClr val="303030"/>
                </a:solidFill>
                <a:latin typeface="Montserrat Classic Bold"/>
              </a:rPr>
              <a:t>МЕРЫ  ПОДДЕРЖКИ БИЗНЕСА 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Montserrat Classic Bold"/>
              </a:rPr>
              <a:t>ОТРАСЛЕЙ, </a:t>
            </a:r>
            <a:r>
              <a:rPr lang="ru-RU" sz="5400">
                <a:solidFill>
                  <a:schemeClr val="accent1">
                    <a:lumMod val="75000"/>
                  </a:schemeClr>
                </a:solidFill>
                <a:latin typeface="Montserrat Classic Bold"/>
              </a:rPr>
              <a:t>НЕ ОТНОСЯЩИХСЯ</a:t>
            </a: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Montserrat Classic Bold"/>
              </a:rPr>
              <a:t/>
            </a:r>
            <a:br>
              <a:rPr lang="ru-RU" sz="5400" dirty="0">
                <a:solidFill>
                  <a:schemeClr val="accent1">
                    <a:lumMod val="75000"/>
                  </a:schemeClr>
                </a:solidFill>
                <a:latin typeface="Montserrat Classic Bold"/>
              </a:rPr>
            </a:br>
            <a:r>
              <a:rPr lang="ru-RU" sz="5400" dirty="0">
                <a:solidFill>
                  <a:schemeClr val="accent1">
                    <a:lumMod val="75000"/>
                  </a:schemeClr>
                </a:solidFill>
                <a:latin typeface="Montserrat Classic Bold"/>
              </a:rPr>
              <a:t>К НАИБОЛЕЕ ПОСТРАДАВШИМ</a:t>
            </a:r>
          </a:p>
          <a:p>
            <a:pPr>
              <a:lnSpc>
                <a:spcPts val="5879"/>
              </a:lnSpc>
            </a:pPr>
            <a:endParaRPr lang="en-US" sz="5400" dirty="0">
              <a:solidFill>
                <a:schemeClr val="accent1">
                  <a:lumMod val="75000"/>
                </a:schemeClr>
              </a:solidFill>
              <a:latin typeface="Montserrat Classic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028700" y="6707196"/>
            <a:ext cx="7152420" cy="7203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2812"/>
              </a:lnSpc>
            </a:pPr>
            <a:r>
              <a:rPr lang="en-US" sz="2812">
                <a:solidFill>
                  <a:srgbClr val="303030"/>
                </a:solidFill>
                <a:latin typeface="Montserrat Classic"/>
              </a:rPr>
              <a:t>Подготовлено</a:t>
            </a:r>
          </a:p>
          <a:p>
            <a:pPr algn="just">
              <a:lnSpc>
                <a:spcPts val="2812"/>
              </a:lnSpc>
            </a:pPr>
            <a:r>
              <a:rPr lang="en-US" sz="2812">
                <a:solidFill>
                  <a:srgbClr val="303030"/>
                </a:solidFill>
                <a:latin typeface="Montserrat Classic"/>
              </a:rPr>
              <a:t>Правительством Ярославской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952500"/>
            <a:ext cx="1719063" cy="41910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67071"/>
            <a:ext cx="2326391" cy="419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624820" y="7751646"/>
            <a:ext cx="4962623" cy="448786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106132" y="496396"/>
            <a:ext cx="2306336" cy="2498531"/>
          </a:xfrm>
          <a:prstGeom prst="rect">
            <a:avLst/>
          </a:prstGeom>
        </p:spPr>
      </p:pic>
      <p:pic>
        <p:nvPicPr>
          <p:cNvPr id="27" name="Picture 9">
            <a:extLst>
              <a:ext uri="{FF2B5EF4-FFF2-40B4-BE49-F238E27FC236}">
                <a16:creationId xmlns:a16="http://schemas.microsoft.com/office/drawing/2014/main" id="{4798984D-E7C3-4B21-AFA2-5CB706C8228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2152629" y="2173832"/>
            <a:ext cx="608956" cy="556003"/>
          </a:xfrm>
          <a:prstGeom prst="rect">
            <a:avLst/>
          </a:prstGeom>
        </p:spPr>
      </p:pic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id="{D506C107-301E-4B1B-A3D9-CA95376C1C59}"/>
              </a:ext>
            </a:extLst>
          </p:cNvPr>
          <p:cNvSpPr/>
          <p:nvPr/>
        </p:nvSpPr>
        <p:spPr>
          <a:xfrm>
            <a:off x="2954685" y="2012794"/>
            <a:ext cx="615578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0"/>
              </a:spcBef>
            </a:pPr>
            <a:r>
              <a:rPr lang="ru-RU" sz="2400" dirty="0">
                <a:solidFill>
                  <a:srgbClr val="0074B9"/>
                </a:solidFill>
                <a:latin typeface="Open Sans Bold"/>
              </a:rPr>
              <a:t>Для кого: </a:t>
            </a:r>
          </a:p>
          <a:p>
            <a:pPr lvl="0"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Open Sans"/>
              </a:rPr>
              <a:t>арендаторы из любых отраслей, деятельность которых была приостановлена</a:t>
            </a:r>
            <a:endParaRPr lang="en-US" sz="24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9" name="Picture 14">
            <a:extLst>
              <a:ext uri="{FF2B5EF4-FFF2-40B4-BE49-F238E27FC236}">
                <a16:creationId xmlns:a16="http://schemas.microsoft.com/office/drawing/2014/main" id="{2F64F7BA-1E91-430F-A2AE-303D2C404DCF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922509" y="4120916"/>
            <a:ext cx="870391" cy="899686"/>
          </a:xfrm>
          <a:prstGeom prst="rect">
            <a:avLst/>
          </a:prstGeom>
        </p:spPr>
      </p:pic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id="{497A2B80-3735-4116-9590-14D7AFAC88C4}"/>
              </a:ext>
            </a:extLst>
          </p:cNvPr>
          <p:cNvSpPr/>
          <p:nvPr/>
        </p:nvSpPr>
        <p:spPr>
          <a:xfrm>
            <a:off x="3031458" y="4201428"/>
            <a:ext cx="564214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4B9"/>
                </a:solidFill>
                <a:latin typeface="Open Sans Bold"/>
              </a:rPr>
              <a:t>Мера поддержки арендатора: </a:t>
            </a:r>
          </a:p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аннулирование арендной платы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CC7B1058-3EB3-439E-836C-2858D7020530}"/>
              </a:ext>
            </a:extLst>
          </p:cNvPr>
          <p:cNvSpPr/>
          <p:nvPr/>
        </p:nvSpPr>
        <p:spPr>
          <a:xfrm>
            <a:off x="2954685" y="7367492"/>
            <a:ext cx="5642149" cy="1184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dirty="0">
                <a:solidFill>
                  <a:srgbClr val="0074B9"/>
                </a:solidFill>
                <a:latin typeface="Open Sans Bold"/>
              </a:rPr>
              <a:t>С</a:t>
            </a:r>
            <a:r>
              <a:rPr lang="ru-RU" sz="2400" dirty="0">
                <a:solidFill>
                  <a:srgbClr val="0074B9"/>
                </a:solidFill>
                <a:latin typeface="Open Sans Bold"/>
              </a:rPr>
              <a:t>рок предоставления льготы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endParaRPr lang="ru-RU" sz="24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Open Sans"/>
              </a:rPr>
              <a:t>с 1 апреля по 1 июля 2020 года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ru-RU" sz="21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AB9D539E-48A2-42CC-B224-CF902B5E74F7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877562" y="7362287"/>
            <a:ext cx="870391" cy="80374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A9B8A734-FA62-4B90-BA46-E7C3E7CD8816}"/>
              </a:ext>
            </a:extLst>
          </p:cNvPr>
          <p:cNvSpPr/>
          <p:nvPr/>
        </p:nvSpPr>
        <p:spPr>
          <a:xfrm>
            <a:off x="10821282" y="5732697"/>
            <a:ext cx="6086153" cy="11944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dirty="0">
                <a:solidFill>
                  <a:srgbClr val="0074B9"/>
                </a:solidFill>
                <a:latin typeface="Open Sans Bold"/>
              </a:rPr>
              <a:t>С</a:t>
            </a:r>
            <a:r>
              <a:rPr lang="ru-RU" sz="2400" dirty="0">
                <a:solidFill>
                  <a:srgbClr val="0074B9"/>
                </a:solidFill>
                <a:latin typeface="Open Sans Bold"/>
              </a:rPr>
              <a:t>рок предоставления льготы арендодателю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:</a:t>
            </a:r>
            <a:r>
              <a:rPr lang="en-US" sz="2400" dirty="0">
                <a:solidFill>
                  <a:srgbClr val="000000"/>
                </a:solidFill>
                <a:latin typeface="Open Sans"/>
              </a:rPr>
              <a:t> </a:t>
            </a:r>
            <a:endParaRPr lang="ru-RU" sz="24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ru-RU" sz="2400" dirty="0">
                <a:solidFill>
                  <a:srgbClr val="000000"/>
                </a:solidFill>
                <a:latin typeface="Open Sans"/>
              </a:rPr>
              <a:t>за 2 квартал 2020 года</a:t>
            </a:r>
            <a:endParaRPr lang="en-US" sz="2400" i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9CEBF46-4DF4-477E-967D-BEA90E30A397}"/>
              </a:ext>
            </a:extLst>
          </p:cNvPr>
          <p:cNvSpPr txBox="1"/>
          <p:nvPr/>
        </p:nvSpPr>
        <p:spPr>
          <a:xfrm>
            <a:off x="10821282" y="2037786"/>
            <a:ext cx="649564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</a:lstStyle>
          <a:p>
            <a:r>
              <a:rPr lang="ru-RU" sz="2400" dirty="0">
                <a:solidFill>
                  <a:srgbClr val="0074B9"/>
                </a:solidFill>
                <a:latin typeface="Open Sans Bold"/>
              </a:rPr>
              <a:t>ВАЖНО!</a:t>
            </a:r>
          </a:p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Правительство ЯО предоставляет арендодателю льготу по налогу на имущество "в обмен" на аннулирование арендодателем арендных платежей</a:t>
            </a:r>
          </a:p>
          <a:p>
            <a:endParaRPr lang="ru-RU" sz="2400" dirty="0">
              <a:solidFill>
                <a:srgbClr val="0074B9"/>
              </a:solidFill>
              <a:latin typeface="Open Sans Bold"/>
            </a:endParaRPr>
          </a:p>
        </p:txBody>
      </p:sp>
      <p:sp>
        <p:nvSpPr>
          <p:cNvPr id="35" name="Прямоугольник 34">
            <a:extLst>
              <a:ext uri="{FF2B5EF4-FFF2-40B4-BE49-F238E27FC236}">
                <a16:creationId xmlns:a16="http://schemas.microsoft.com/office/drawing/2014/main" id="{7A941E8E-7826-4D10-844B-673B5A4CF4EF}"/>
              </a:ext>
            </a:extLst>
          </p:cNvPr>
          <p:cNvSpPr/>
          <p:nvPr/>
        </p:nvSpPr>
        <p:spPr>
          <a:xfrm>
            <a:off x="10825764" y="4201428"/>
            <a:ext cx="564214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74B9"/>
                </a:solidFill>
                <a:latin typeface="Open Sans Bold"/>
              </a:rPr>
              <a:t>Мера поддержки арендодателя: </a:t>
            </a:r>
          </a:p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освобождение от уплаты налога на имущество </a:t>
            </a:r>
            <a:endParaRPr lang="ru-RU" sz="2400" dirty="0"/>
          </a:p>
          <a:p>
            <a:endParaRPr lang="ru-RU" sz="2400" dirty="0">
              <a:solidFill>
                <a:srgbClr val="0074B9"/>
              </a:solidFill>
              <a:latin typeface="Open Sans Bold"/>
            </a:endParaRPr>
          </a:p>
        </p:txBody>
      </p:sp>
      <p:pic>
        <p:nvPicPr>
          <p:cNvPr id="36" name="Picture 14">
            <a:extLst>
              <a:ext uri="{FF2B5EF4-FFF2-40B4-BE49-F238E27FC236}">
                <a16:creationId xmlns:a16="http://schemas.microsoft.com/office/drawing/2014/main" id="{679EAD9E-A42A-42EE-93B5-1F07E2F8C455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783240" y="4243814"/>
            <a:ext cx="870391" cy="899686"/>
          </a:xfrm>
          <a:prstGeom prst="rect">
            <a:avLst/>
          </a:prstGeom>
        </p:spPr>
      </p:pic>
      <p:pic>
        <p:nvPicPr>
          <p:cNvPr id="37" name="Picture 12">
            <a:extLst>
              <a:ext uri="{FF2B5EF4-FFF2-40B4-BE49-F238E27FC236}">
                <a16:creationId xmlns:a16="http://schemas.microsoft.com/office/drawing/2014/main" id="{45707FB3-8385-4486-BF7D-0ED254490895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9832560" y="5732697"/>
            <a:ext cx="902656" cy="833536"/>
          </a:xfrm>
          <a:prstGeom prst="rect">
            <a:avLst/>
          </a:prstGeom>
        </p:spPr>
      </p:pic>
      <p:pic>
        <p:nvPicPr>
          <p:cNvPr id="20" name="Picture 4" descr="Восклицательный знак в круге | Бесплатно значок">
            <a:extLst>
              <a:ext uri="{FF2B5EF4-FFF2-40B4-BE49-F238E27FC236}">
                <a16:creationId xmlns:a16="http://schemas.microsoft.com/office/drawing/2014/main" id="{785BA817-913A-475F-BD9F-D0AE63D9A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508" y="5771088"/>
            <a:ext cx="870391" cy="83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C10AE355-D9D1-44D3-8E4E-59464CF2D4CE}"/>
              </a:ext>
            </a:extLst>
          </p:cNvPr>
          <p:cNvSpPr/>
          <p:nvPr/>
        </p:nvSpPr>
        <p:spPr>
          <a:xfrm>
            <a:off x="3031458" y="5732697"/>
            <a:ext cx="5867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Open Sans"/>
              </a:rPr>
              <a:t>Решение об аннулировании арендной платы принимает арендодатель</a:t>
            </a:r>
            <a:endParaRPr lang="ru-RU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2" name="Picture 9">
            <a:extLst>
              <a:ext uri="{FF2B5EF4-FFF2-40B4-BE49-F238E27FC236}">
                <a16:creationId xmlns:a16="http://schemas.microsoft.com/office/drawing/2014/main" id="{EDC7DC51-2797-4636-B455-CE87CB77A57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9862797" y="2114224"/>
            <a:ext cx="608956" cy="556003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6FF9B798-35B1-48C9-9FBC-F0A4E0D46631}"/>
              </a:ext>
            </a:extLst>
          </p:cNvPr>
          <p:cNvSpPr/>
          <p:nvPr/>
        </p:nvSpPr>
        <p:spPr>
          <a:xfrm>
            <a:off x="1836365" y="567000"/>
            <a:ext cx="135209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ru-RU" sz="3600" dirty="0">
                <a:effectLst/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 СОКРАЩЕНИЕ РАСХОДОВ НА АРЕНДНЫЕ ПЛАТЕЖИ</a:t>
            </a:r>
            <a:endParaRPr lang="ru-RU" sz="3600" dirty="0">
              <a:latin typeface="Open San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4077082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543050" y="241935"/>
            <a:ext cx="12925326" cy="6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ПРОДЛЕНИЕ СРОКА ПРЕДОСТАВЛЕНИЯ ОТЧЕТНОСТИ*</a:t>
            </a:r>
            <a:endParaRPr lang="en-US" sz="36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543050" y="905677"/>
            <a:ext cx="10890428" cy="33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для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всех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налогоплательщиков</a:t>
            </a:r>
            <a:endParaRPr lang="en-US" sz="2400" dirty="0">
              <a:solidFill>
                <a:srgbClr val="0074B9"/>
              </a:solidFill>
              <a:latin typeface="Open Sans Bold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D95B25-0852-454F-BCF0-CD329FA37620}"/>
              </a:ext>
            </a:extLst>
          </p:cNvPr>
          <p:cNvSpPr txBox="1"/>
          <p:nvPr/>
        </p:nvSpPr>
        <p:spPr>
          <a:xfrm>
            <a:off x="504037" y="9556789"/>
            <a:ext cx="1471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Утверждено Постановлением Правительства РФ от 02.04.2020 № 409</a:t>
            </a:r>
          </a:p>
        </p:txBody>
      </p:sp>
      <p:graphicFrame>
        <p:nvGraphicFramePr>
          <p:cNvPr id="16" name="Таблица 15">
            <a:extLst>
              <a:ext uri="{FF2B5EF4-FFF2-40B4-BE49-F238E27FC236}">
                <a16:creationId xmlns:a16="http://schemas.microsoft.com/office/drawing/2014/main" id="{0BFF3AB0-4AAC-4F62-8249-DC243D7F8F7C}"/>
              </a:ext>
            </a:extLst>
          </p:cNvPr>
          <p:cNvGraphicFramePr>
            <a:graphicFrameLocks noGrp="1"/>
          </p:cNvGraphicFramePr>
          <p:nvPr/>
        </p:nvGraphicFramePr>
        <p:xfrm>
          <a:off x="1543050" y="1423738"/>
          <a:ext cx="13789715" cy="7336199"/>
        </p:xfrm>
        <a:graphic>
          <a:graphicData uri="http://schemas.openxmlformats.org/drawingml/2006/table">
            <a:tbl>
              <a:tblPr firstRow="1" firstCol="1" bandRow="1">
                <a:tableStyleId>{69012ECD-51FC-41F1-AA8D-1B2483CD663E}</a:tableStyleId>
              </a:tblPr>
              <a:tblGrid>
                <a:gridCol w="5796719">
                  <a:extLst>
                    <a:ext uri="{9D8B030D-6E8A-4147-A177-3AD203B41FA5}">
                      <a16:colId xmlns:a16="http://schemas.microsoft.com/office/drawing/2014/main" val="1773639422"/>
                    </a:ext>
                  </a:extLst>
                </a:gridCol>
                <a:gridCol w="2449101">
                  <a:extLst>
                    <a:ext uri="{9D8B030D-6E8A-4147-A177-3AD203B41FA5}">
                      <a16:colId xmlns:a16="http://schemas.microsoft.com/office/drawing/2014/main" val="3959890954"/>
                    </a:ext>
                  </a:extLst>
                </a:gridCol>
                <a:gridCol w="5543895">
                  <a:extLst>
                    <a:ext uri="{9D8B030D-6E8A-4147-A177-3AD203B41FA5}">
                      <a16:colId xmlns:a16="http://schemas.microsoft.com/office/drawing/2014/main" val="737278018"/>
                    </a:ext>
                  </a:extLst>
                </a:gridCol>
              </a:tblGrid>
              <a:tr h="44531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Вид отчета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Старые сроки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Новые сроки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3494129561"/>
                  </a:ext>
                </a:extLst>
              </a:tr>
              <a:tr h="2852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ГОДОВЫЕ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27328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Бухгалтерский баланс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31 марта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6 мая (30 июня**)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2520514628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Декларация по налогу на прибыль за 2019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марта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июня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1733258992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Декларация по налогу на имущество за 2019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 марта 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июня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2452089054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Декларация по УСН для организаций за 2019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 марта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июня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1595894023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Декларация по ЕСХН за 2019 год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31 марта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июня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2463498046"/>
                  </a:ext>
                </a:extLst>
              </a:tr>
              <a:tr h="285281"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</a:t>
                      </a:r>
                      <a:r>
                        <a:rPr lang="ru-RU" sz="1800" dirty="0">
                          <a:effectLst/>
                        </a:rPr>
                        <a:t> КВАРТАЛ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55565357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Декларация по ЕНВД за 1 квартал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 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20 июля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3192466294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Декларация по НДС за 1 квартал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 мая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2638478805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4-ФСС за 1 квартал по электронке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27 июля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3851215203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Декларация по налогу на прибыль за 1 квартал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28 июля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2200158693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6-НДФЛ за 1 квартал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июля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2073998624"/>
                  </a:ext>
                </a:extLst>
              </a:tr>
              <a:tr h="4453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Расчет по страховым взносам за 1 квартал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 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апреля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15 мая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1523638838"/>
                  </a:ext>
                </a:extLst>
              </a:tr>
              <a:tr h="2852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Декларация по УСН за 2019 год (ИП на «упрощенке»)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</a:rPr>
                        <a:t>30 апреля</a:t>
                      </a:r>
                      <a:endParaRPr lang="ru-RU" sz="18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</a:rPr>
                        <a:t>30 июля</a:t>
                      </a:r>
                      <a:endParaRPr lang="ru-RU" sz="18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8616" marR="58616" marT="0" marB="0"/>
                </a:tc>
                <a:extLst>
                  <a:ext uri="{0D108BD9-81ED-4DB2-BD59-A6C34878D82A}">
                    <a16:rowId xmlns:a16="http://schemas.microsoft.com/office/drawing/2014/main" val="1287837196"/>
                  </a:ext>
                </a:extLst>
              </a:tr>
            </a:tbl>
          </a:graphicData>
        </a:graphic>
      </p:graphicFrame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03FD292B-2E5A-46F2-9B4A-AAE5A26E9C8D}"/>
              </a:ext>
            </a:extLst>
          </p:cNvPr>
          <p:cNvSpPr/>
          <p:nvPr/>
        </p:nvSpPr>
        <p:spPr>
          <a:xfrm>
            <a:off x="1470163" y="8863261"/>
            <a:ext cx="137448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ea typeface="Cambria" panose="02040503050406030204" pitchFamily="18" charset="0"/>
              </a:rPr>
              <a:t>** 30 июня могут сдать только организации, годовая бухгалтерская (финансовая) отчетность которых содержит сведения, отнесенные </a:t>
            </a:r>
            <a:br>
              <a:rPr lang="ru-RU" sz="1400" dirty="0">
                <a:ea typeface="Cambria" panose="02040503050406030204" pitchFamily="18" charset="0"/>
              </a:rPr>
            </a:br>
            <a:r>
              <a:rPr lang="ru-RU" sz="1400" dirty="0">
                <a:ea typeface="Cambria" panose="02040503050406030204" pitchFamily="18" charset="0"/>
              </a:rPr>
              <a:t>к государственной тайне, и организации, попавшие под иностранные санкции (в случаях, установленных постановлением Правительства РФ от 22.01.2020 № 35).</a:t>
            </a:r>
          </a:p>
        </p:txBody>
      </p:sp>
    </p:spTree>
    <p:extLst>
      <p:ext uri="{BB962C8B-B14F-4D97-AF65-F5344CB8AC3E}">
        <p14:creationId xmlns:p14="http://schemas.microsoft.com/office/powerpoint/2010/main" val="39672656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414396"/>
            <a:ext cx="2364552" cy="472910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468376" y="5779637"/>
            <a:ext cx="3819624" cy="413792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106132" y="496396"/>
            <a:ext cx="2306336" cy="2498531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353898" y="850930"/>
            <a:ext cx="5960165" cy="34278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640"/>
              </a:lnSpc>
            </a:pP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для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всех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налогоплательщиков</a:t>
            </a:r>
            <a:endParaRPr lang="en-US" sz="2400" dirty="0">
              <a:solidFill>
                <a:srgbClr val="0074B9"/>
              </a:solidFill>
              <a:latin typeface="Open Sans Bold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861111-35C7-4FD0-A9B6-0E39376091AE}"/>
              </a:ext>
            </a:extLst>
          </p:cNvPr>
          <p:cNvSpPr/>
          <p:nvPr/>
        </p:nvSpPr>
        <p:spPr>
          <a:xfrm>
            <a:off x="1273048" y="2677464"/>
            <a:ext cx="6284934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/>
              </a:rPr>
              <a:t>До 1 июня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за налоговые правонарушения, ответственность за которые предусмотрена статьей 126 Кодекса, совершенные в период с 1 марта до 31 мая 2020 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производство по таким нарушениям не осуществляется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DE2523E0-17F7-4C57-A05B-7DFC65D0DB6D}"/>
              </a:ext>
            </a:extLst>
          </p:cNvPr>
          <p:cNvSpPr/>
          <p:nvPr/>
        </p:nvSpPr>
        <p:spPr>
          <a:xfrm>
            <a:off x="1339873" y="1801334"/>
            <a:ext cx="3733800" cy="798151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107237" tIns="53618" rIns="107237" bIns="53618" numCol="1" rtlCol="0" anchor="t" anchorCtr="0" compatLnSpc="1">
            <a:prstTxWarp prst="textNoShape">
              <a:avLst/>
            </a:prstTxWarp>
          </a:bodyPr>
          <a:lstStyle/>
          <a:p>
            <a:pPr algn="ctr" defTabSz="1072387">
              <a:defRPr/>
            </a:pPr>
            <a:r>
              <a:rPr lang="ru-RU" sz="2400" dirty="0">
                <a:solidFill>
                  <a:srgbClr val="0074B9"/>
                </a:solidFill>
                <a:latin typeface="Open Sans Bold"/>
              </a:rPr>
              <a:t>Мораторий на налоговые санкции</a:t>
            </a:r>
            <a:endParaRPr lang="ru-RU" sz="2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C28E2398-B07B-48E6-8CA0-03CF6160C0BA}"/>
              </a:ext>
            </a:extLst>
          </p:cNvPr>
          <p:cNvSpPr/>
          <p:nvPr/>
        </p:nvSpPr>
        <p:spPr>
          <a:xfrm>
            <a:off x="1273048" y="5295753"/>
            <a:ext cx="3733800" cy="798151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107237" tIns="53618" rIns="107237" bIns="53618" numCol="1" rtlCol="0" anchor="t" anchorCtr="0" compatLnSpc="1">
            <a:prstTxWarp prst="textNoShape">
              <a:avLst/>
            </a:prstTxWarp>
          </a:bodyPr>
          <a:lstStyle/>
          <a:p>
            <a:pPr algn="ctr" defTabSz="1072387">
              <a:defRPr/>
            </a:pPr>
            <a:r>
              <a:rPr lang="ru-RU" sz="2400" dirty="0">
                <a:solidFill>
                  <a:srgbClr val="0074B9"/>
                </a:solidFill>
                <a:latin typeface="Open Sans Bold"/>
              </a:rPr>
              <a:t>Требования об уплате налогов</a:t>
            </a:r>
            <a:endParaRPr lang="ru-RU" sz="2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4CBEEB86-C2EF-4E91-9A9B-F8613A0421B3}"/>
              </a:ext>
            </a:extLst>
          </p:cNvPr>
          <p:cNvSpPr/>
          <p:nvPr/>
        </p:nvSpPr>
        <p:spPr>
          <a:xfrm>
            <a:off x="1273048" y="6362185"/>
            <a:ext cx="7566991" cy="18312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000000"/>
                </a:solidFill>
                <a:latin typeface="Open Sans"/>
              </a:rPr>
              <a:t>Увеличены на 6 месяцев предельные сроки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направления требований об уплате налогов, сборов, страховых взносов, пеней, штрафов, процентов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принятия решения о взыскании налогов, сборов, </a:t>
            </a:r>
            <a:br>
              <a:rPr lang="ru-RU" dirty="0">
                <a:solidFill>
                  <a:srgbClr val="000000"/>
                </a:solidFill>
                <a:latin typeface="Open Sans"/>
              </a:rPr>
            </a:br>
            <a:r>
              <a:rPr lang="ru-RU" dirty="0">
                <a:solidFill>
                  <a:srgbClr val="000000"/>
                </a:solidFill>
                <a:latin typeface="Open Sans"/>
              </a:rPr>
              <a:t>страховых взносов, пеней, штрафов, процентов</a:t>
            </a:r>
          </a:p>
          <a:p>
            <a:endParaRPr lang="ru-RU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BA5E9192-1DD4-4B49-9EF2-1F04CF6593A5}"/>
              </a:ext>
            </a:extLst>
          </p:cNvPr>
          <p:cNvSpPr/>
          <p:nvPr/>
        </p:nvSpPr>
        <p:spPr>
          <a:xfrm>
            <a:off x="609600" y="9675733"/>
            <a:ext cx="702923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Утверждено Постановлением Правительства РФ от 02.04.2020 № 409</a:t>
            </a:r>
          </a:p>
        </p:txBody>
      </p:sp>
      <p:sp>
        <p:nvSpPr>
          <p:cNvPr id="20" name="TextBox 7">
            <a:extLst>
              <a:ext uri="{FF2B5EF4-FFF2-40B4-BE49-F238E27FC236}">
                <a16:creationId xmlns:a16="http://schemas.microsoft.com/office/drawing/2014/main" id="{1C421634-3DD5-4A99-82AF-A8C7F0DE9D8D}"/>
              </a:ext>
            </a:extLst>
          </p:cNvPr>
          <p:cNvSpPr txBox="1"/>
          <p:nvPr/>
        </p:nvSpPr>
        <p:spPr>
          <a:xfrm>
            <a:off x="9589895" y="2939309"/>
            <a:ext cx="6284934" cy="50167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b="1" dirty="0" err="1">
                <a:solidFill>
                  <a:srgbClr val="000000"/>
                </a:solidFill>
                <a:latin typeface="Open Sans"/>
              </a:rPr>
              <a:t>до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31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мая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2020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года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b="1" dirty="0" err="1">
                <a:solidFill>
                  <a:srgbClr val="000000"/>
                </a:solidFill>
                <a:latin typeface="Open Sans"/>
              </a:rPr>
              <a:t>включительно</a:t>
            </a:r>
            <a:r>
              <a:rPr lang="en-US" b="1" dirty="0">
                <a:solidFill>
                  <a:srgbClr val="000000"/>
                </a:solidFill>
                <a:latin typeface="Open Sans"/>
              </a:rPr>
              <a:t>:</a:t>
            </a:r>
          </a:p>
          <a:p>
            <a:pPr algn="l"/>
            <a:endParaRPr lang="en-US" dirty="0">
              <a:solidFill>
                <a:srgbClr val="0E79CD"/>
              </a:solidFill>
              <a:latin typeface="Open Sans Bold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н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е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открываются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новые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выездные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повторные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выездные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налоговые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проверки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риостановлены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уже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назначенные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выездные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повторные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выездные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налоговые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проверки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риостанавливается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проверка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расчета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уплаты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налогов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сделкам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между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взаимозависимыми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лицами</a:t>
            </a:r>
            <a:endParaRPr lang="en-US" dirty="0">
              <a:solidFill>
                <a:srgbClr val="000000"/>
              </a:solidFill>
              <a:latin typeface="Open Sans"/>
            </a:endParaRP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н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е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проводятся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или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приостанавливаются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проверки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соблюдения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валютного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законодательства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-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кроме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случаев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когда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нарушения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уже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выявлены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если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срок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давности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привлечения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к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административной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ответственности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—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до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01.06.2020</a:t>
            </a:r>
          </a:p>
          <a:p>
            <a:pPr marL="285750" indent="-28575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00"/>
                </a:solidFill>
                <a:latin typeface="Open Sans"/>
              </a:rPr>
              <a:t>п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риостанавливается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течение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срока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для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представления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возражений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на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акты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выездных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налоговых</a:t>
            </a:r>
            <a:r>
              <a:rPr lang="en-US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Open Sans"/>
              </a:rPr>
              <a:t>проверок</a:t>
            </a:r>
            <a:endParaRPr lang="en-US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234D35C1-7CFB-4519-A4C5-7753A85461A0}"/>
              </a:ext>
            </a:extLst>
          </p:cNvPr>
          <p:cNvSpPr/>
          <p:nvPr/>
        </p:nvSpPr>
        <p:spPr>
          <a:xfrm>
            <a:off x="9753600" y="1839587"/>
            <a:ext cx="3733800" cy="798151"/>
          </a:xfrm>
          <a:prstGeom prst="rect">
            <a:avLst/>
          </a:prstGeom>
          <a:pattFill prst="dkUpDiag">
            <a:fgClr>
              <a:srgbClr val="D8D8D8"/>
            </a:fgClr>
            <a:bgClr>
              <a:srgbClr val="FFFFFF"/>
            </a:bgClr>
          </a:pattFill>
          <a:ln w="9525">
            <a:noFill/>
            <a:miter lim="800000"/>
            <a:headEnd/>
            <a:tailEnd/>
          </a:ln>
        </p:spPr>
        <p:txBody>
          <a:bodyPr vert="horz" wrap="square" lIns="107237" tIns="53618" rIns="107237" bIns="53618" numCol="1" rtlCol="0" anchor="t" anchorCtr="0" compatLnSpc="1">
            <a:prstTxWarp prst="textNoShape">
              <a:avLst/>
            </a:prstTxWarp>
          </a:bodyPr>
          <a:lstStyle/>
          <a:p>
            <a:pPr algn="ctr" defTabSz="1072387">
              <a:defRPr/>
            </a:pPr>
            <a:r>
              <a:rPr lang="ru-RU" sz="2400" dirty="0">
                <a:solidFill>
                  <a:srgbClr val="0074B9"/>
                </a:solidFill>
                <a:latin typeface="Open Sans Bold"/>
              </a:rPr>
              <a:t>Мораторий на проверки</a:t>
            </a:r>
            <a:endParaRPr lang="ru-RU" sz="2200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5">
            <a:extLst>
              <a:ext uri="{FF2B5EF4-FFF2-40B4-BE49-F238E27FC236}">
                <a16:creationId xmlns:a16="http://schemas.microsoft.com/office/drawing/2014/main" id="{DE121F5D-9F4A-4A22-AD6C-0B5695247B00}"/>
              </a:ext>
            </a:extLst>
          </p:cNvPr>
          <p:cNvSpPr txBox="1"/>
          <p:nvPr/>
        </p:nvSpPr>
        <p:spPr>
          <a:xfrm>
            <a:off x="1353898" y="267899"/>
            <a:ext cx="12925326" cy="6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МОРАТОРИЙ НА НАЛОГОВЫЕ САНКЦИИ, ПРОВЕРКИ*</a:t>
            </a:r>
            <a:endParaRPr lang="en-US" sz="3600" dirty="0">
              <a:solidFill>
                <a:srgbClr val="000000"/>
              </a:solidFill>
              <a:latin typeface="Open Sans Extra Bold"/>
            </a:endParaRPr>
          </a:p>
        </p:txBody>
      </p:sp>
    </p:spTree>
    <p:extLst>
      <p:ext uri="{BB962C8B-B14F-4D97-AF65-F5344CB8AC3E}">
        <p14:creationId xmlns:p14="http://schemas.microsoft.com/office/powerpoint/2010/main" val="11019019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900234" y="1028700"/>
            <a:ext cx="2766351" cy="13403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00234" y="2359202"/>
            <a:ext cx="2766351" cy="9460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28700" y="4107524"/>
            <a:ext cx="3002897" cy="76583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8578" y="6451230"/>
            <a:ext cx="3002897" cy="85060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95570" y="7513029"/>
            <a:ext cx="2549865" cy="91597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5410201" y="386119"/>
            <a:ext cx="7696200" cy="6134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3600" dirty="0">
                <a:solidFill>
                  <a:srgbClr val="303030"/>
                </a:solidFill>
                <a:latin typeface="Open Sans Extra Bold Bold"/>
              </a:rPr>
              <a:t>ИНФОРМАЦИОННЫЕ РЕСУРСЫ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419600" y="1537939"/>
            <a:ext cx="6334571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https://www.yarregion.ru/depts/der/default.aspx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4539704" y="2470490"/>
            <a:ext cx="12719596" cy="2207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Ярославская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область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телефон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«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горячей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линии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»  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8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(4852) 594-754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сайт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мойбизнес76.рф</a:t>
            </a:r>
          </a:p>
          <a:p>
            <a:pPr>
              <a:spcBef>
                <a:spcPct val="0"/>
              </a:spcBef>
              <a:spcAft>
                <a:spcPts val="600"/>
              </a:spcAft>
            </a:pP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Соцсети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Мой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бизнес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ЯО:  </a:t>
            </a:r>
            <a:r>
              <a:rPr lang="en-US" sz="2100" dirty="0">
                <a:solidFill>
                  <a:srgbClr val="000000"/>
                </a:solidFill>
                <a:latin typeface="Open Sans"/>
                <a:hlinkClick r:id="rId7"/>
              </a:rPr>
              <a:t>https://vk.com/moibizbiz76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Open Sans"/>
                <a:hlinkClick r:id="rId8"/>
              </a:rPr>
              <a:t>https://www.facebook.com/yarbusiness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 </a:t>
            </a:r>
            <a:r>
              <a:rPr lang="en-US" sz="2100" dirty="0">
                <a:solidFill>
                  <a:srgbClr val="000000"/>
                </a:solidFill>
                <a:latin typeface="Open Sans"/>
                <a:hlinkClick r:id="rId9"/>
              </a:rPr>
              <a:t>https://www.instagram.com/moi.biz76/</a:t>
            </a:r>
            <a:endParaRPr lang="ru-RU" sz="21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Федеральный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портал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: мойбизнес.рф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539704" y="4255206"/>
            <a:ext cx="11081296" cy="72032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Телефон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горячей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линии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8 (4852) 78-91-45,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http://www.fond76.ru/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07960" y="7738120"/>
            <a:ext cx="5772392" cy="72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Т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елефон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горячей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линии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8 800 100 1 100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,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8" name="TextBox 18"/>
          <p:cNvSpPr txBox="1"/>
          <p:nvPr/>
        </p:nvSpPr>
        <p:spPr>
          <a:xfrm>
            <a:off x="9684437" y="7741008"/>
            <a:ext cx="3495229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https://corpmsp.ru/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A87D93F-574C-429E-9352-8A0EE5CA733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2958" y="9331869"/>
            <a:ext cx="2820777" cy="967914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D729F488-8841-47B7-BAD7-2B64A35B5902}"/>
              </a:ext>
            </a:extLst>
          </p:cNvPr>
          <p:cNvSpPr/>
          <p:nvPr/>
        </p:nvSpPr>
        <p:spPr>
          <a:xfrm>
            <a:off x="10042683" y="9576289"/>
            <a:ext cx="1644352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Open Sans"/>
              </a:rPr>
              <a:t>www.cbr.ru</a:t>
            </a:r>
            <a:endParaRPr lang="ru-RU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979CCEFC-2F7B-4F3A-943B-335C3B2D32F5}"/>
              </a:ext>
            </a:extLst>
          </p:cNvPr>
          <p:cNvSpPr/>
          <p:nvPr/>
        </p:nvSpPr>
        <p:spPr>
          <a:xfrm>
            <a:off x="4343460" y="9580444"/>
            <a:ext cx="573689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solidFill>
                  <a:srgbClr val="000000"/>
                </a:solidFill>
                <a:latin typeface="Open Sans"/>
              </a:rPr>
              <a:t>Т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елефон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горячей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линии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8 800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300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3000,</a:t>
            </a:r>
            <a:endParaRPr lang="ru-RU" sz="21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C0DEA7D-C2AB-41B2-8166-9964A497AC1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44371" y="5028555"/>
            <a:ext cx="3429000" cy="1104900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99B14C32-BB02-496F-9633-EC8CCD85171E}"/>
              </a:ext>
            </a:extLst>
          </p:cNvPr>
          <p:cNvSpPr/>
          <p:nvPr/>
        </p:nvSpPr>
        <p:spPr>
          <a:xfrm>
            <a:off x="10515600" y="5373256"/>
            <a:ext cx="2164375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Open Sans"/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https://rlc76.ru/</a:t>
            </a:r>
            <a:endParaRPr lang="ru-RU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282712C0-C6C4-4EDB-A313-43CF3D2F2564}"/>
              </a:ext>
            </a:extLst>
          </p:cNvPr>
          <p:cNvSpPr/>
          <p:nvPr/>
        </p:nvSpPr>
        <p:spPr>
          <a:xfrm>
            <a:off x="4458268" y="5392055"/>
            <a:ext cx="6092758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 err="1">
                <a:solidFill>
                  <a:srgbClr val="000000"/>
                </a:solidFill>
                <a:latin typeface="Open Sans"/>
              </a:rPr>
              <a:t>Телефон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горячей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линии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8 (4852) 59-44-78,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endParaRPr lang="ru-RU" sz="2100" b="1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0" name="TextBox 15">
            <a:extLst>
              <a:ext uri="{FF2B5EF4-FFF2-40B4-BE49-F238E27FC236}">
                <a16:creationId xmlns:a16="http://schemas.microsoft.com/office/drawing/2014/main" id="{4887359D-96FC-4DB2-AE14-83C2F987DC39}"/>
              </a:ext>
            </a:extLst>
          </p:cNvPr>
          <p:cNvSpPr txBox="1"/>
          <p:nvPr/>
        </p:nvSpPr>
        <p:spPr>
          <a:xfrm>
            <a:off x="9796918" y="6648920"/>
            <a:ext cx="3780234" cy="56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https://economy.gov.ru/</a:t>
            </a: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1" name="TextBox 17">
            <a:extLst>
              <a:ext uri="{FF2B5EF4-FFF2-40B4-BE49-F238E27FC236}">
                <a16:creationId xmlns:a16="http://schemas.microsoft.com/office/drawing/2014/main" id="{A51B1EAA-B59D-4D09-8E76-2B0CE8C78F60}"/>
              </a:ext>
            </a:extLst>
          </p:cNvPr>
          <p:cNvSpPr txBox="1"/>
          <p:nvPr/>
        </p:nvSpPr>
        <p:spPr>
          <a:xfrm>
            <a:off x="4382029" y="6648920"/>
            <a:ext cx="5772392" cy="72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Т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елефон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«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горячей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линии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8 800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707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08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85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,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 algn="ctr"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2" name="Picture 6">
            <a:extLst>
              <a:ext uri="{FF2B5EF4-FFF2-40B4-BE49-F238E27FC236}">
                <a16:creationId xmlns:a16="http://schemas.microsoft.com/office/drawing/2014/main" id="{B10DD3E6-9746-48C1-A6D0-62562F82F9FE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1048578" y="8504063"/>
            <a:ext cx="780222" cy="810620"/>
          </a:xfrm>
          <a:prstGeom prst="rect">
            <a:avLst/>
          </a:prstGeom>
        </p:spPr>
      </p:pic>
      <p:sp>
        <p:nvSpPr>
          <p:cNvPr id="23" name="TextBox 16">
            <a:extLst>
              <a:ext uri="{FF2B5EF4-FFF2-40B4-BE49-F238E27FC236}">
                <a16:creationId xmlns:a16="http://schemas.microsoft.com/office/drawing/2014/main" id="{8D8B2840-D451-4C51-BF88-6FDCD4593A69}"/>
              </a:ext>
            </a:extLst>
          </p:cNvPr>
          <p:cNvSpPr txBox="1"/>
          <p:nvPr/>
        </p:nvSpPr>
        <p:spPr>
          <a:xfrm>
            <a:off x="4458268" y="8676015"/>
            <a:ext cx="9277201" cy="720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Т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елефон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«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горячей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линии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»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8 800 222 22 22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,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https://www.nalog.ru/rn76/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4072242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715148" y="6016907"/>
            <a:ext cx="1632922" cy="40022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657" y="857223"/>
            <a:ext cx="1028700" cy="44577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397523" y="9517261"/>
            <a:ext cx="1754684" cy="50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25"/>
              </a:lnSpc>
            </a:pPr>
            <a:r>
              <a:rPr lang="en-US" sz="1265" spc="253" dirty="0">
                <a:solidFill>
                  <a:srgbClr val="FFFFFF"/>
                </a:solidFill>
                <a:latin typeface="Montserrat Classic"/>
              </a:rPr>
              <a:t>FIRST AID GUIDE | 2020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848600" y="1818002"/>
            <a:ext cx="4209673" cy="4064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Open Sans Bold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1088511" y="494563"/>
            <a:ext cx="13003881" cy="135421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kern="0" dirty="0">
                <a:solidFill>
                  <a:prstClr val="black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УСЛОВИЯ ОТНЕСЕНИЯ К СУБ</a:t>
            </a:r>
            <a:r>
              <a:rPr lang="ru-RU" sz="4200" b="1" kern="0" dirty="0">
                <a:solidFill>
                  <a:prstClr val="black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Ъ</a:t>
            </a:r>
            <a:r>
              <a:rPr lang="ru-RU" sz="4000" b="1" kern="0" dirty="0">
                <a:solidFill>
                  <a:prstClr val="black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ЕКТАМ </a:t>
            </a:r>
          </a:p>
          <a:p>
            <a:r>
              <a:rPr lang="ru-RU" sz="4000" b="1" kern="0" dirty="0">
                <a:solidFill>
                  <a:prstClr val="black"/>
                </a:solidFill>
                <a:latin typeface="Open Sans Extra Bold" panose="020B0604020202020204" charset="0"/>
                <a:ea typeface="Open Sans Extra Bold" panose="020B0604020202020204" charset="0"/>
                <a:cs typeface="Open Sans Extra Bold" panose="020B0604020202020204" charset="0"/>
              </a:rPr>
              <a:t>МАЛОГО И СРЕДНЕГО ПРЕДПРИНИМАТЕЛЬСТВА</a:t>
            </a:r>
            <a:endParaRPr lang="en-US" sz="4000" b="1" kern="0" dirty="0">
              <a:solidFill>
                <a:prstClr val="black"/>
              </a:solidFill>
              <a:latin typeface="Open Sans Extra Bold" panose="020B0604020202020204" charset="0"/>
              <a:ea typeface="Open Sans Extra Bold" panose="020B0604020202020204" charset="0"/>
              <a:cs typeface="Open Sans Extra Bold" panose="020B0604020202020204" charset="0"/>
            </a:endParaRPr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id="{E45FB7AF-64B3-4CEA-8C0E-3378A56A7F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016166"/>
              </p:ext>
            </p:extLst>
          </p:nvPr>
        </p:nvGraphicFramePr>
        <p:xfrm>
          <a:off x="1044357" y="3547899"/>
          <a:ext cx="16576312" cy="25603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975443">
                  <a:extLst>
                    <a:ext uri="{9D8B030D-6E8A-4147-A177-3AD203B41FA5}">
                      <a16:colId xmlns:a16="http://schemas.microsoft.com/office/drawing/2014/main" val="4239811366"/>
                    </a:ext>
                  </a:extLst>
                </a:gridCol>
                <a:gridCol w="3621418">
                  <a:extLst>
                    <a:ext uri="{9D8B030D-6E8A-4147-A177-3AD203B41FA5}">
                      <a16:colId xmlns:a16="http://schemas.microsoft.com/office/drawing/2014/main" val="253726555"/>
                    </a:ext>
                  </a:extLst>
                </a:gridCol>
                <a:gridCol w="4269515">
                  <a:extLst>
                    <a:ext uri="{9D8B030D-6E8A-4147-A177-3AD203B41FA5}">
                      <a16:colId xmlns:a16="http://schemas.microsoft.com/office/drawing/2014/main" val="2296232579"/>
                    </a:ext>
                  </a:extLst>
                </a:gridCol>
                <a:gridCol w="3709936">
                  <a:extLst>
                    <a:ext uri="{9D8B030D-6E8A-4147-A177-3AD203B41FA5}">
                      <a16:colId xmlns:a16="http://schemas.microsoft.com/office/drawing/2014/main" val="3364991900"/>
                    </a:ext>
                  </a:extLst>
                </a:gridCol>
              </a:tblGrid>
              <a:tr h="453268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accent1"/>
                          </a:solidFill>
                          <a:latin typeface="Open Sans"/>
                          <a:ea typeface="+mn-ea"/>
                          <a:cs typeface="+mn-cs"/>
                        </a:rPr>
                        <a:t>Микропредприятия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(в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ИП)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Не более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15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      Не более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120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млн. руб.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Минимум 51% уставного капитала ООО должно принадлежать физлицам или организациям — СМП. </a:t>
                      </a:r>
                    </a:p>
                    <a:p>
                      <a:pPr algn="l"/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Доля организаций, не относящихся к СМП, не должна превышать 49%, </a:t>
                      </a:r>
                    </a:p>
                    <a:p>
                      <a:pPr algn="l"/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доля государства, регионов или НКО — 25%.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8984804"/>
                  </a:ext>
                </a:extLst>
              </a:tr>
              <a:tr h="453268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accent1"/>
                          </a:solidFill>
                          <a:latin typeface="Open Sans"/>
                          <a:ea typeface="+mn-ea"/>
                          <a:cs typeface="+mn-cs"/>
                        </a:rPr>
                        <a:t>Малые </a:t>
                      </a:r>
                      <a:r>
                        <a:rPr lang="ru-RU" sz="2100" kern="1200" dirty="0">
                          <a:solidFill>
                            <a:schemeClr val="accent1"/>
                          </a:solidFill>
                          <a:latin typeface="Open Sans"/>
                          <a:ea typeface="+mn-ea"/>
                          <a:cs typeface="+mn-cs"/>
                        </a:rPr>
                        <a:t>предприятия</a:t>
                      </a:r>
                      <a:r>
                        <a:rPr lang="ru-RU" sz="2000" kern="1200" dirty="0">
                          <a:solidFill>
                            <a:schemeClr val="accent1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(в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ИП)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Не более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100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      Не более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800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млн. руб.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14206939"/>
                  </a:ext>
                </a:extLst>
              </a:tr>
              <a:tr h="1631766">
                <a:tc>
                  <a:txBody>
                    <a:bodyPr/>
                    <a:lstStyle/>
                    <a:p>
                      <a:r>
                        <a:rPr lang="ru-RU" sz="2000" kern="1200" dirty="0">
                          <a:solidFill>
                            <a:schemeClr val="accent1"/>
                          </a:solidFill>
                          <a:latin typeface="Open Sans"/>
                          <a:ea typeface="+mn-ea"/>
                          <a:cs typeface="+mn-cs"/>
                        </a:rPr>
                        <a:t>Средние предприятия 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(в </a:t>
                      </a:r>
                      <a:r>
                        <a:rPr lang="ru-RU" sz="20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ИП)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Не более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250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человек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      Не более </a:t>
                      </a:r>
                      <a:r>
                        <a:rPr lang="ru-RU" sz="24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2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млрд. руб.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4836760"/>
                  </a:ext>
                </a:extLst>
              </a:tr>
            </a:tbl>
          </a:graphicData>
        </a:graphic>
      </p:graphicFrame>
      <p:sp>
        <p:nvSpPr>
          <p:cNvPr id="12" name="TextBox 7">
            <a:extLst>
              <a:ext uri="{FF2B5EF4-FFF2-40B4-BE49-F238E27FC236}">
                <a16:creationId xmlns:a16="http://schemas.microsoft.com/office/drawing/2014/main" id="{85BC74A3-A9E7-4B34-8922-AD81681DEB78}"/>
              </a:ext>
            </a:extLst>
          </p:cNvPr>
          <p:cNvSpPr txBox="1"/>
          <p:nvPr/>
        </p:nvSpPr>
        <p:spPr>
          <a:xfrm>
            <a:off x="6025161" y="2347409"/>
            <a:ext cx="3155680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1072387">
              <a:defRPr/>
            </a:pPr>
            <a:r>
              <a:rPr lang="ru-RU" sz="2400" dirty="0">
                <a:solidFill>
                  <a:prstClr val="white"/>
                </a:solidFill>
                <a:latin typeface="Open Sans Bold"/>
              </a:rPr>
              <a:t>Среднесписочная численность</a:t>
            </a:r>
            <a:endParaRPr lang="en-US" sz="2400" dirty="0">
              <a:solidFill>
                <a:prstClr val="white"/>
              </a:solidFill>
              <a:latin typeface="Open Sans Bold"/>
            </a:endParaRPr>
          </a:p>
        </p:txBody>
      </p:sp>
      <p:sp>
        <p:nvSpPr>
          <p:cNvPr id="13" name="TextBox 7">
            <a:extLst>
              <a:ext uri="{FF2B5EF4-FFF2-40B4-BE49-F238E27FC236}">
                <a16:creationId xmlns:a16="http://schemas.microsoft.com/office/drawing/2014/main" id="{D670FD82-5573-41F4-8694-DD84666DCAD6}"/>
              </a:ext>
            </a:extLst>
          </p:cNvPr>
          <p:cNvSpPr txBox="1"/>
          <p:nvPr/>
        </p:nvSpPr>
        <p:spPr>
          <a:xfrm>
            <a:off x="10175243" y="2347409"/>
            <a:ext cx="2717223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1072387">
              <a:defRPr/>
            </a:pPr>
            <a:r>
              <a:rPr lang="ru-RU" sz="2400" dirty="0">
                <a:solidFill>
                  <a:prstClr val="white"/>
                </a:solidFill>
                <a:latin typeface="Open Sans Bold"/>
              </a:rPr>
              <a:t>Доход</a:t>
            </a:r>
          </a:p>
          <a:p>
            <a:pPr algn="ctr" defTabSz="1072387">
              <a:defRPr/>
            </a:pPr>
            <a:endParaRPr lang="en-US" sz="2400" dirty="0">
              <a:solidFill>
                <a:prstClr val="white"/>
              </a:solidFill>
              <a:latin typeface="Open Sans Bold"/>
            </a:endParaRPr>
          </a:p>
        </p:txBody>
      </p:sp>
      <p:sp>
        <p:nvSpPr>
          <p:cNvPr id="14" name="TextBox 7">
            <a:extLst>
              <a:ext uri="{FF2B5EF4-FFF2-40B4-BE49-F238E27FC236}">
                <a16:creationId xmlns:a16="http://schemas.microsoft.com/office/drawing/2014/main" id="{185B1F95-42F4-4187-B541-DDBEC620B30E}"/>
              </a:ext>
            </a:extLst>
          </p:cNvPr>
          <p:cNvSpPr txBox="1"/>
          <p:nvPr/>
        </p:nvSpPr>
        <p:spPr>
          <a:xfrm>
            <a:off x="13886868" y="2333332"/>
            <a:ext cx="3488459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 defTabSz="1072387">
              <a:defRPr/>
            </a:pPr>
            <a:r>
              <a:rPr lang="ru-RU" sz="2400" dirty="0">
                <a:solidFill>
                  <a:prstClr val="white"/>
                </a:solidFill>
                <a:latin typeface="Open Sans Bold"/>
              </a:rPr>
              <a:t>Структура уставного капитала</a:t>
            </a:r>
            <a:endParaRPr lang="en-US" sz="2400" dirty="0">
              <a:solidFill>
                <a:prstClr val="white"/>
              </a:solidFill>
              <a:latin typeface="Open Sans Bold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9A605071-CCA0-4154-B6F1-F4CEA39E2388}"/>
              </a:ext>
            </a:extLst>
          </p:cNvPr>
          <p:cNvSpPr/>
          <p:nvPr/>
        </p:nvSpPr>
        <p:spPr>
          <a:xfrm>
            <a:off x="1163243" y="7653390"/>
            <a:ext cx="83820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rgbClr val="000000"/>
                </a:solidFill>
                <a:latin typeface="Open Sans"/>
              </a:rPr>
              <a:t>Ведение реестра осуществляется ФНС на основании представленных сведений о среднесписочной численности работников и сведений о доходе, полученном от осуществления предпринимательской деятельности, за предшествующий календарный год</a:t>
            </a:r>
          </a:p>
        </p:txBody>
      </p:sp>
      <p:pic>
        <p:nvPicPr>
          <p:cNvPr id="19" name="Picture 4" descr="Восклицательный знак в круге | Бесплатно значок">
            <a:extLst>
              <a:ext uri="{FF2B5EF4-FFF2-40B4-BE49-F238E27FC236}">
                <a16:creationId xmlns:a16="http://schemas.microsoft.com/office/drawing/2014/main" id="{E65445E6-8A0F-4A1E-98C3-9C4F1671DD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2100" y="6470248"/>
            <a:ext cx="860139" cy="860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18">
            <a:extLst>
              <a:ext uri="{FF2B5EF4-FFF2-40B4-BE49-F238E27FC236}">
                <a16:creationId xmlns:a16="http://schemas.microsoft.com/office/drawing/2014/main" id="{1AFCB1BF-7000-47DD-B4F0-40BE3814BA75}"/>
              </a:ext>
            </a:extLst>
          </p:cNvPr>
          <p:cNvSpPr txBox="1"/>
          <p:nvPr/>
        </p:nvSpPr>
        <p:spPr>
          <a:xfrm>
            <a:off x="1280108" y="6459342"/>
            <a:ext cx="8265135" cy="11156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ru-RU" sz="2100" dirty="0">
                <a:solidFill>
                  <a:srgbClr val="0070C0"/>
                </a:solidFill>
                <a:latin typeface="Open Sans Bold"/>
              </a:rPr>
              <a:t>Меры поддержки предоставляются субъектам малого и среднего предпринимательства, включенным в Реестр субъектов МСП по состоянию на 01.03.2020 </a:t>
            </a:r>
            <a:endParaRPr lang="en-US" sz="2100" dirty="0">
              <a:solidFill>
                <a:srgbClr val="000000"/>
              </a:solidFill>
              <a:latin typeface="Open Sans Bold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3DEC4A8-A964-4E86-A3AB-359F09BE8883}"/>
              </a:ext>
            </a:extLst>
          </p:cNvPr>
          <p:cNvSpPr/>
          <p:nvPr/>
        </p:nvSpPr>
        <p:spPr>
          <a:xfrm>
            <a:off x="11915786" y="8018008"/>
            <a:ext cx="2967479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100" dirty="0">
                <a:solidFill>
                  <a:srgbClr val="000000"/>
                </a:solidFill>
                <a:latin typeface="Open Sans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https://rmsp.nalog.ru/</a:t>
            </a:r>
            <a:endParaRPr lang="ru-RU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22" name="TextBox 18">
            <a:extLst>
              <a:ext uri="{FF2B5EF4-FFF2-40B4-BE49-F238E27FC236}">
                <a16:creationId xmlns:a16="http://schemas.microsoft.com/office/drawing/2014/main" id="{967E0228-F24C-4158-BAC3-B7B2E7E063C1}"/>
              </a:ext>
            </a:extLst>
          </p:cNvPr>
          <p:cNvSpPr txBox="1"/>
          <p:nvPr/>
        </p:nvSpPr>
        <p:spPr>
          <a:xfrm>
            <a:off x="10884155" y="6687864"/>
            <a:ext cx="5960176" cy="14875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ru-RU" sz="2100" dirty="0">
                <a:solidFill>
                  <a:srgbClr val="0070C0"/>
                </a:solidFill>
                <a:latin typeface="Open Sans Bold"/>
              </a:rPr>
              <a:t>Проверить себя в Реестре субъектов МСП</a:t>
            </a: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ru-RU" sz="2100" dirty="0">
              <a:solidFill>
                <a:srgbClr val="0070C0"/>
              </a:solidFill>
              <a:latin typeface="Open Sans Bold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endParaRPr lang="ru-RU" sz="2100" dirty="0">
              <a:solidFill>
                <a:srgbClr val="0070C0"/>
              </a:solidFill>
              <a:latin typeface="Open Sans Bold"/>
            </a:endParaRPr>
          </a:p>
          <a:p>
            <a:pPr>
              <a:lnSpc>
                <a:spcPts val="2940"/>
              </a:lnSpc>
              <a:spcBef>
                <a:spcPct val="0"/>
              </a:spcBef>
            </a:pPr>
            <a:r>
              <a:rPr lang="ru-RU" sz="2000" dirty="0">
                <a:solidFill>
                  <a:srgbClr val="000000"/>
                </a:solidFill>
                <a:latin typeface="Open Sans"/>
              </a:rPr>
              <a:t>На сайте Федеральной налоговой службы </a:t>
            </a:r>
            <a:endParaRPr lang="en-US" sz="20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8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412145" y="6556066"/>
            <a:ext cx="761395" cy="821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392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2630150" y="2338388"/>
            <a:ext cx="469674" cy="3011805"/>
            <a:chOff x="0" y="0"/>
            <a:chExt cx="158877" cy="1018808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58877" cy="1018808"/>
            </a:xfrm>
            <a:custGeom>
              <a:avLst/>
              <a:gdLst/>
              <a:ahLst/>
              <a:cxnLst/>
              <a:rect l="l" t="t" r="r" b="b"/>
              <a:pathLst>
                <a:path w="158877" h="1018808">
                  <a:moveTo>
                    <a:pt x="0" y="0"/>
                  </a:moveTo>
                  <a:lnTo>
                    <a:pt x="158877" y="0"/>
                  </a:lnTo>
                  <a:lnTo>
                    <a:pt x="158877" y="1018808"/>
                  </a:lnTo>
                  <a:lnTo>
                    <a:pt x="0" y="1018808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0456637" y="1917382"/>
            <a:ext cx="2643188" cy="2643188"/>
            <a:chOff x="0" y="0"/>
            <a:chExt cx="1913890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913890" cy="1913890"/>
            </a:xfrm>
            <a:custGeom>
              <a:avLst/>
              <a:gdLst/>
              <a:ahLst/>
              <a:cxnLst/>
              <a:rect l="l" t="t" r="r" b="b"/>
              <a:pathLst>
                <a:path w="1913890" h="1913890">
                  <a:moveTo>
                    <a:pt x="0" y="0"/>
                  </a:moveTo>
                  <a:lnTo>
                    <a:pt x="1913890" y="0"/>
                  </a:lnTo>
                  <a:lnTo>
                    <a:pt x="1913890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9" name="TextBox 9"/>
          <p:cNvSpPr txBox="1"/>
          <p:nvPr/>
        </p:nvSpPr>
        <p:spPr>
          <a:xfrm>
            <a:off x="819753" y="541615"/>
            <a:ext cx="14455973" cy="6000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ОТСРОЧКА ПО </a:t>
            </a:r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К</a:t>
            </a: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РЕДИТАМ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1741767" y="2092940"/>
            <a:ext cx="1671638" cy="2643188"/>
            <a:chOff x="0" y="0"/>
            <a:chExt cx="1210406" cy="191389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10406" cy="1913890"/>
            </a:xfrm>
            <a:custGeom>
              <a:avLst/>
              <a:gdLst/>
              <a:ahLst/>
              <a:cxnLst/>
              <a:rect l="l" t="t" r="r" b="b"/>
              <a:pathLst>
                <a:path w="1210406" h="1913890">
                  <a:moveTo>
                    <a:pt x="0" y="0"/>
                  </a:moveTo>
                  <a:lnTo>
                    <a:pt x="1210406" y="0"/>
                  </a:lnTo>
                  <a:lnTo>
                    <a:pt x="1210406" y="1913890"/>
                  </a:lnTo>
                  <a:lnTo>
                    <a:pt x="0" y="1913890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9" name="TextBox 14">
            <a:extLst>
              <a:ext uri="{FF2B5EF4-FFF2-40B4-BE49-F238E27FC236}">
                <a16:creationId xmlns:a16="http://schemas.microsoft.com/office/drawing/2014/main" id="{E829687E-662F-4CFB-A9E6-9E6DA97194F2}"/>
              </a:ext>
            </a:extLst>
          </p:cNvPr>
          <p:cNvSpPr txBox="1"/>
          <p:nvPr/>
        </p:nvSpPr>
        <p:spPr>
          <a:xfrm>
            <a:off x="1873017" y="1767851"/>
            <a:ext cx="6130927" cy="3693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spcBef>
                <a:spcPct val="0"/>
              </a:spcBef>
            </a:pP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Для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 </a:t>
            </a:r>
            <a:r>
              <a:rPr lang="ru-RU" sz="2400" dirty="0">
                <a:solidFill>
                  <a:srgbClr val="0074B9"/>
                </a:solidFill>
                <a:latin typeface="Open Sans Bold"/>
              </a:rPr>
              <a:t>юридических лиц</a:t>
            </a:r>
            <a:endParaRPr lang="en-US" sz="2400" dirty="0">
              <a:solidFill>
                <a:srgbClr val="0074B9"/>
              </a:solidFill>
              <a:latin typeface="Open Sans Bold"/>
            </a:endParaRPr>
          </a:p>
        </p:txBody>
      </p:sp>
      <p:sp>
        <p:nvSpPr>
          <p:cNvPr id="31" name="TextBox 16">
            <a:extLst>
              <a:ext uri="{FF2B5EF4-FFF2-40B4-BE49-F238E27FC236}">
                <a16:creationId xmlns:a16="http://schemas.microsoft.com/office/drawing/2014/main" id="{51D717B8-064A-4BE2-B882-7195446170B4}"/>
              </a:ext>
            </a:extLst>
          </p:cNvPr>
          <p:cNvSpPr txBox="1"/>
          <p:nvPr/>
        </p:nvSpPr>
        <p:spPr>
          <a:xfrm>
            <a:off x="1917600" y="5944115"/>
            <a:ext cx="3308519" cy="3484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100" b="1" dirty="0" err="1">
                <a:solidFill>
                  <a:srgbClr val="0074B9"/>
                </a:solidFill>
                <a:latin typeface="Open Sans"/>
              </a:rPr>
              <a:t>Срок</a:t>
            </a:r>
            <a:r>
              <a:rPr lang="en-US" sz="2100" dirty="0">
                <a:solidFill>
                  <a:srgbClr val="0074B9"/>
                </a:solidFill>
                <a:latin typeface="Open Sans"/>
              </a:rPr>
              <a:t>: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до 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6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месяцев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11032FB-2AAE-4B65-919F-0582305D11E6}"/>
              </a:ext>
            </a:extLst>
          </p:cNvPr>
          <p:cNvSpPr txBox="1"/>
          <p:nvPr/>
        </p:nvSpPr>
        <p:spPr>
          <a:xfrm>
            <a:off x="1792058" y="2768514"/>
            <a:ext cx="476114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0000"/>
                </a:solidFill>
                <a:latin typeface="Open Sans"/>
              </a:rPr>
              <a:t>Отсрочка платежей по процентам и по основному долгу </a:t>
            </a:r>
            <a:r>
              <a:rPr lang="ru-RU" dirty="0"/>
              <a:t> </a:t>
            </a:r>
          </a:p>
        </p:txBody>
      </p:sp>
      <p:sp>
        <p:nvSpPr>
          <p:cNvPr id="37" name="TextBox 14">
            <a:extLst>
              <a:ext uri="{FF2B5EF4-FFF2-40B4-BE49-F238E27FC236}">
                <a16:creationId xmlns:a16="http://schemas.microsoft.com/office/drawing/2014/main" id="{B3B32060-5F52-4539-9147-4B8BB9D4193D}"/>
              </a:ext>
            </a:extLst>
          </p:cNvPr>
          <p:cNvSpPr txBox="1"/>
          <p:nvPr/>
        </p:nvSpPr>
        <p:spPr>
          <a:xfrm>
            <a:off x="10725636" y="1806116"/>
            <a:ext cx="6391106" cy="730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Для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 </a:t>
            </a:r>
            <a:r>
              <a:rPr lang="ru-RU" sz="2400" dirty="0">
                <a:solidFill>
                  <a:srgbClr val="0074B9"/>
                </a:solidFill>
                <a:latin typeface="Open Sans Bold"/>
              </a:rPr>
              <a:t>индивидуальных предпринимателей*</a:t>
            </a:r>
            <a:endParaRPr lang="en-US" sz="2400" dirty="0">
              <a:solidFill>
                <a:srgbClr val="0074B9"/>
              </a:solidFill>
              <a:latin typeface="Open Sans Bold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86192F98-0203-4FE2-ACBA-AA21FCF260D9}"/>
              </a:ext>
            </a:extLst>
          </p:cNvPr>
          <p:cNvSpPr/>
          <p:nvPr/>
        </p:nvSpPr>
        <p:spPr>
          <a:xfrm>
            <a:off x="10559267" y="2749127"/>
            <a:ext cx="6052333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Приостановление исполнения обязательств по потребительским кредитам (займам) суммой менее 300 тысяч рублей 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2A2E2F6-081E-4453-8F00-F352B9AAA35D}"/>
              </a:ext>
            </a:extLst>
          </p:cNvPr>
          <p:cNvSpPr txBox="1"/>
          <p:nvPr/>
        </p:nvSpPr>
        <p:spPr>
          <a:xfrm>
            <a:off x="751584" y="9511453"/>
            <a:ext cx="1714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Утверждено Федеральным законом РФ от 03.04.2020 № 106-ФЗ</a:t>
            </a:r>
          </a:p>
        </p:txBody>
      </p:sp>
      <p:pic>
        <p:nvPicPr>
          <p:cNvPr id="47" name="Picture 6">
            <a:extLst>
              <a:ext uri="{FF2B5EF4-FFF2-40B4-BE49-F238E27FC236}">
                <a16:creationId xmlns:a16="http://schemas.microsoft.com/office/drawing/2014/main" id="{67DED2B5-E60A-436F-99E4-9ABBBC1296B1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171258" y="1751750"/>
            <a:ext cx="486312" cy="444023"/>
          </a:xfrm>
          <a:prstGeom prst="rect">
            <a:avLst/>
          </a:prstGeom>
        </p:spPr>
      </p:pic>
      <p:pic>
        <p:nvPicPr>
          <p:cNvPr id="48" name="Picture 25">
            <a:extLst>
              <a:ext uri="{FF2B5EF4-FFF2-40B4-BE49-F238E27FC236}">
                <a16:creationId xmlns:a16="http://schemas.microsoft.com/office/drawing/2014/main" id="{DA6AFE33-60B6-4AA4-8A28-72621895BC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144754" y="5824089"/>
            <a:ext cx="574089" cy="574089"/>
          </a:xfrm>
          <a:prstGeom prst="rect">
            <a:avLst/>
          </a:prstGeom>
        </p:spPr>
      </p:pic>
      <p:pic>
        <p:nvPicPr>
          <p:cNvPr id="50" name="Picture 6">
            <a:extLst>
              <a:ext uri="{FF2B5EF4-FFF2-40B4-BE49-F238E27FC236}">
                <a16:creationId xmlns:a16="http://schemas.microsoft.com/office/drawing/2014/main" id="{1BD91F82-B51D-456F-8FDA-35234D2AAD3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0025521" y="1813631"/>
            <a:ext cx="486312" cy="444023"/>
          </a:xfrm>
          <a:prstGeom prst="rect">
            <a:avLst/>
          </a:prstGeom>
        </p:spPr>
      </p:pic>
      <p:pic>
        <p:nvPicPr>
          <p:cNvPr id="51" name="Picture 14">
            <a:extLst>
              <a:ext uri="{FF2B5EF4-FFF2-40B4-BE49-F238E27FC236}">
                <a16:creationId xmlns:a16="http://schemas.microsoft.com/office/drawing/2014/main" id="{FE6E3880-6024-4028-8934-09E99B8E1A3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99200" y="2795454"/>
            <a:ext cx="584922" cy="574089"/>
          </a:xfrm>
          <a:prstGeom prst="rect">
            <a:avLst/>
          </a:prstGeom>
        </p:spPr>
      </p:pic>
      <p:pic>
        <p:nvPicPr>
          <p:cNvPr id="52" name="Picture 14">
            <a:extLst>
              <a:ext uri="{FF2B5EF4-FFF2-40B4-BE49-F238E27FC236}">
                <a16:creationId xmlns:a16="http://schemas.microsoft.com/office/drawing/2014/main" id="{C980C5AD-DFAD-4280-AA2D-C39A8CAE890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9884590" y="2785961"/>
            <a:ext cx="625521" cy="613936"/>
          </a:xfrm>
          <a:prstGeom prst="rect">
            <a:avLst/>
          </a:prstGeom>
        </p:spPr>
      </p:pic>
      <p:pic>
        <p:nvPicPr>
          <p:cNvPr id="53" name="Picture 25">
            <a:extLst>
              <a:ext uri="{FF2B5EF4-FFF2-40B4-BE49-F238E27FC236}">
                <a16:creationId xmlns:a16="http://schemas.microsoft.com/office/drawing/2014/main" id="{CA60ADCC-3021-454D-ABA7-920E4CCCFA3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9979317" y="5059034"/>
            <a:ext cx="530795" cy="530795"/>
          </a:xfrm>
          <a:prstGeom prst="rect">
            <a:avLst/>
          </a:prstGeom>
        </p:spPr>
      </p:pic>
      <p:pic>
        <p:nvPicPr>
          <p:cNvPr id="4100" name="Picture 4" descr="Восклицательный знак в круге | Бесплатно значок">
            <a:extLst>
              <a:ext uri="{FF2B5EF4-FFF2-40B4-BE49-F238E27FC236}">
                <a16:creationId xmlns:a16="http://schemas.microsoft.com/office/drawing/2014/main" id="{268A20F0-1136-46CA-88B5-77CA41B434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3301" y="5842027"/>
            <a:ext cx="530795" cy="5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4" descr="Восклицательный знак в круге | Бесплатно значок">
            <a:extLst>
              <a:ext uri="{FF2B5EF4-FFF2-40B4-BE49-F238E27FC236}">
                <a16:creationId xmlns:a16="http://schemas.microsoft.com/office/drawing/2014/main" id="{F0F183FE-46D7-40A8-A5DB-FB22740B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31308" y="4098102"/>
            <a:ext cx="530795" cy="5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4" descr="Восклицательный знак в круге | Бесплатно значок">
            <a:extLst>
              <a:ext uri="{FF2B5EF4-FFF2-40B4-BE49-F238E27FC236}">
                <a16:creationId xmlns:a16="http://schemas.microsoft.com/office/drawing/2014/main" id="{A9AFCE7E-6869-458B-A066-8B2ADBDFBC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293" y="4153797"/>
            <a:ext cx="530795" cy="5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3F307B3-345C-47B0-A33B-E94A44B7A0D2}"/>
              </a:ext>
            </a:extLst>
          </p:cNvPr>
          <p:cNvSpPr/>
          <p:nvPr/>
        </p:nvSpPr>
        <p:spPr>
          <a:xfrm>
            <a:off x="1747747" y="4153797"/>
            <a:ext cx="554713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b="1" dirty="0">
                <a:solidFill>
                  <a:srgbClr val="0074B9"/>
                </a:solidFill>
                <a:latin typeface="Open Sans"/>
              </a:rPr>
              <a:t>Условие: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при ухудшении финансового состояния заемщика </a:t>
            </a:r>
            <a:r>
              <a:rPr lang="ru-RU" i="1" dirty="0">
                <a:solidFill>
                  <a:srgbClr val="000000"/>
                </a:solidFill>
                <a:latin typeface="Open Sans"/>
              </a:rPr>
              <a:t>(оценивается в соответствии с критериями, установленными банком)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:a16="http://schemas.microsoft.com/office/drawing/2014/main" id="{C2813675-C264-420E-BC2F-87BDD1907C59}"/>
              </a:ext>
            </a:extLst>
          </p:cNvPr>
          <p:cNvSpPr/>
          <p:nvPr/>
        </p:nvSpPr>
        <p:spPr>
          <a:xfrm>
            <a:off x="10625002" y="4115840"/>
            <a:ext cx="46861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ru-RU" sz="2100" b="1" dirty="0">
                <a:solidFill>
                  <a:srgbClr val="0074B9"/>
                </a:solidFill>
                <a:latin typeface="Open Sans"/>
              </a:rPr>
              <a:t>Условие: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снижение дохода более чем на 30%. </a:t>
            </a:r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1F595A7C-99A2-4AA8-A1D5-C7DC728BC760}"/>
              </a:ext>
            </a:extLst>
          </p:cNvPr>
          <p:cNvSpPr/>
          <p:nvPr/>
        </p:nvSpPr>
        <p:spPr>
          <a:xfrm>
            <a:off x="10601811" y="5162546"/>
            <a:ext cx="468611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spcAft>
                <a:spcPts val="600"/>
              </a:spcAft>
            </a:pPr>
            <a:r>
              <a:rPr lang="ru-RU" sz="2100" b="1" dirty="0">
                <a:solidFill>
                  <a:srgbClr val="0074B9"/>
                </a:solidFill>
                <a:latin typeface="Open Sans"/>
              </a:rPr>
              <a:t>Срок: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до 6 месяцев</a:t>
            </a:r>
          </a:p>
        </p:txBody>
      </p:sp>
      <p:sp>
        <p:nvSpPr>
          <p:cNvPr id="41" name="Прямоугольник 40">
            <a:extLst>
              <a:ext uri="{FF2B5EF4-FFF2-40B4-BE49-F238E27FC236}">
                <a16:creationId xmlns:a16="http://schemas.microsoft.com/office/drawing/2014/main" id="{7F3ED987-89B5-4AAA-8D57-2A8E7BD0A71D}"/>
              </a:ext>
            </a:extLst>
          </p:cNvPr>
          <p:cNvSpPr/>
          <p:nvPr/>
        </p:nvSpPr>
        <p:spPr>
          <a:xfrm>
            <a:off x="10601812" y="5387202"/>
            <a:ext cx="554713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600"/>
              </a:spcAft>
            </a:pPr>
            <a:endParaRPr lang="ru-RU" sz="2100" dirty="0">
              <a:solidFill>
                <a:srgbClr val="000000"/>
              </a:solidFill>
              <a:latin typeface="Open Sans"/>
            </a:endParaRPr>
          </a:p>
          <a:p>
            <a:pPr algn="just">
              <a:spcAft>
                <a:spcPts val="600"/>
              </a:spcAft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Обратиться к кредитору нужно в течение времени действия кредитного договора (договора займа), но не позднее 30 сентября 2020 г. </a:t>
            </a:r>
          </a:p>
        </p:txBody>
      </p:sp>
    </p:spTree>
    <p:extLst>
      <p:ext uri="{BB962C8B-B14F-4D97-AF65-F5344CB8AC3E}">
        <p14:creationId xmlns:p14="http://schemas.microsoft.com/office/powerpoint/2010/main" val="2748955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14397523" y="9517261"/>
            <a:ext cx="1754684" cy="50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25"/>
              </a:lnSpc>
            </a:pPr>
            <a:r>
              <a:rPr lang="en-US" sz="1265" spc="253">
                <a:solidFill>
                  <a:srgbClr val="FFFFFF"/>
                </a:solidFill>
                <a:latin typeface="Montserrat Classic"/>
              </a:rPr>
              <a:t>FIRST AID GUIDE | 2020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447800" y="463034"/>
            <a:ext cx="15137457" cy="6134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40"/>
              </a:lnSpc>
            </a:pPr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РЕСТРУКТУРИЗАЦИЯ ДЕЙСТВУЮЩЕГО КРЕДИТА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F0A1CFA-BE5A-4A35-B75C-860426E29F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800" y="978097"/>
            <a:ext cx="17777696" cy="9041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359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D299E73-3221-49BF-A6D3-3357DED3991D}"/>
              </a:ext>
            </a:extLst>
          </p:cNvPr>
          <p:cNvSpPr txBox="1"/>
          <p:nvPr/>
        </p:nvSpPr>
        <p:spPr>
          <a:xfrm>
            <a:off x="1216070" y="399107"/>
            <a:ext cx="14985016" cy="6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040"/>
              </a:lnSpc>
              <a:defRPr/>
            </a:pP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ПРОГРАММА</a:t>
            </a:r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 ЛЬГОТНОГО КРЕДИТОВАНИЯ</a:t>
            </a: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*</a:t>
            </a:r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 </a:t>
            </a:r>
            <a:endParaRPr lang="ru-RU" sz="3600" dirty="0">
              <a:solidFill>
                <a:srgbClr val="000000"/>
              </a:solidFill>
              <a:latin typeface="Open Sans Extra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14D37F-FB21-41D9-AF24-96B76220A4C1}"/>
              </a:ext>
            </a:extLst>
          </p:cNvPr>
          <p:cNvSpPr txBox="1"/>
          <p:nvPr/>
        </p:nvSpPr>
        <p:spPr>
          <a:xfrm>
            <a:off x="2060531" y="1261782"/>
            <a:ext cx="868367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Для кого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: субъекты малого и среднего предпринимательства, осуществляющие деятельность в приоритетных отраслях**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0FEC2691-DE21-4480-857A-886EE7C3E27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279645" y="1327766"/>
            <a:ext cx="504252" cy="460404"/>
          </a:xfrm>
          <a:prstGeom prst="rect">
            <a:avLst/>
          </a:prstGeom>
        </p:spPr>
      </p:pic>
      <p:pic>
        <p:nvPicPr>
          <p:cNvPr id="7" name="Picture 4" descr="Процент | Бесплатно значок">
            <a:extLst>
              <a:ext uri="{FF2B5EF4-FFF2-40B4-BE49-F238E27FC236}">
                <a16:creationId xmlns:a16="http://schemas.microsoft.com/office/drawing/2014/main" id="{B5BF5755-A91A-4774-9906-105A26EE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070" y="2184966"/>
            <a:ext cx="597678" cy="5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087B239-B9A4-4AA1-99AF-E68D76D43EBA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5498916" y="1198711"/>
            <a:ext cx="2789084" cy="3021508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BF5EAD5-C51C-4F5D-8327-8DEF19EAAD51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16200000">
            <a:off x="14511863" y="2907432"/>
            <a:ext cx="5472881" cy="9358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80F7B3-8FB6-4118-BA68-19B1FF209393}"/>
              </a:ext>
            </a:extLst>
          </p:cNvPr>
          <p:cNvSpPr txBox="1"/>
          <p:nvPr/>
        </p:nvSpPr>
        <p:spPr>
          <a:xfrm>
            <a:off x="2097206" y="2282135"/>
            <a:ext cx="4601851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Процентная ставка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до 8,5%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A0291685-74D8-45E5-84F4-ADBDBD62910B}"/>
              </a:ext>
            </a:extLst>
          </p:cNvPr>
          <p:cNvSpPr/>
          <p:nvPr/>
        </p:nvSpPr>
        <p:spPr>
          <a:xfrm>
            <a:off x="2133600" y="3105049"/>
            <a:ext cx="9144000" cy="13388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Сумма кредита: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оборотные кредиты – 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от 0,5 млн. до 500 млн. руб.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инвестиционные кредиты – 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от 0,5 млн. до 2 млрд. руб.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dincyrg_"/>
            </a:endParaRP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29825085-C254-4E72-879E-DD6DF70B6266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272689" y="3059537"/>
            <a:ext cx="608956" cy="597678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2108A1-82A9-4200-995D-C0DFF5A3F885}"/>
              </a:ext>
            </a:extLst>
          </p:cNvPr>
          <p:cNvSpPr/>
          <p:nvPr/>
        </p:nvSpPr>
        <p:spPr>
          <a:xfrm>
            <a:off x="2169994" y="4404973"/>
            <a:ext cx="9144000" cy="10618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Срок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оборотные кредиты – 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до 3 лет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инвестиционные кредиты – 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до 10 лет</a:t>
            </a: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F07DABB0-D2B2-412E-9A21-76E425EC595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1309083" y="4375758"/>
            <a:ext cx="608956" cy="608956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87970A9-03AF-4FBE-8922-77817B1B0236}"/>
              </a:ext>
            </a:extLst>
          </p:cNvPr>
          <p:cNvSpPr txBox="1"/>
          <p:nvPr/>
        </p:nvSpPr>
        <p:spPr>
          <a:xfrm>
            <a:off x="762000" y="9131527"/>
            <a:ext cx="1714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В Программе участвуют 99 банков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Перечень приоритетных отраслей утвержден постановлением Правительства РФ от 30.12.2018 № 1764</a:t>
            </a:r>
          </a:p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*** Утверждены постановлением Правительства РФ от 31.03.2020 № 372 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ED9CCBAC-E23A-4474-8980-86FD008ABDDA}"/>
              </a:ext>
            </a:extLst>
          </p:cNvPr>
          <p:cNvSpPr/>
          <p:nvPr/>
        </p:nvSpPr>
        <p:spPr>
          <a:xfrm>
            <a:off x="2097206" y="5782279"/>
            <a:ext cx="14696645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Aft>
                <a:spcPts val="1800"/>
              </a:spcAft>
              <a:defRPr/>
            </a:pPr>
            <a:r>
              <a:rPr lang="ru-RU" sz="2100" dirty="0">
                <a:solidFill>
                  <a:srgbClr val="0074B9"/>
                </a:solidFill>
                <a:latin typeface="Open Sans Bold"/>
              </a:rPr>
              <a:t>Антикризисные условия***: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у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прощены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требования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к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заёмщику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: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н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е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учитываются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задолженности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налогам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сборам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заработной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плате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в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программу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включены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микропредприятия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работающие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сфере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торговли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занимающиеся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реализацией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подакцизных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товаров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(для микропредприятий, заключивших кредитные соглашения на оборотные цели в 2020 году на срок не более 2 лет)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 marL="342900" lvl="0" indent="-3429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появилась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возможность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рефинансирования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кредитов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на оборотные цели (ранее это было доступно только для инвестиционных кредитов)</a:t>
            </a:r>
            <a:endParaRPr lang="en-US" sz="2100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74D93D-FDCB-4432-B875-C74C72792F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69549" y="5543491"/>
            <a:ext cx="1093903" cy="97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2530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96947" y="541756"/>
            <a:ext cx="2893478" cy="49340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5239974" y="6459393"/>
            <a:ext cx="3294232" cy="43609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7317" y="306306"/>
            <a:ext cx="1560709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ФОНД ПОДДЕРЖКИ </a:t>
            </a: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МАЛОГО и СРЕДНЕГО </a:t>
            </a:r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ПРЕДПРИНИМАТЕЛ</a:t>
            </a: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ЬСТВА</a:t>
            </a:r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 ЯРОСЛАВСКОЙ ОБЛАСТИ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63990ECA-C4DC-4C71-8D72-583FD2071B49}"/>
              </a:ext>
            </a:extLst>
          </p:cNvPr>
          <p:cNvSpPr/>
          <p:nvPr/>
        </p:nvSpPr>
        <p:spPr>
          <a:xfrm>
            <a:off x="1701966" y="1618141"/>
            <a:ext cx="1479892" cy="4795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50"/>
              </a:lnSpc>
            </a:pPr>
            <a:r>
              <a:rPr lang="ru-RU" sz="2400" dirty="0">
                <a:latin typeface="Open Sans Bold"/>
              </a:rPr>
              <a:t>Займы:</a:t>
            </a:r>
            <a:r>
              <a:rPr lang="en-US" sz="2400" dirty="0">
                <a:latin typeface="Open Sans Bold"/>
              </a:rPr>
              <a:t> </a:t>
            </a:r>
            <a:endParaRPr lang="ru-RU" sz="2400" dirty="0">
              <a:latin typeface="Open Sans Bold"/>
            </a:endParaRPr>
          </a:p>
        </p:txBody>
      </p:sp>
      <p:pic>
        <p:nvPicPr>
          <p:cNvPr id="19" name="Picture 10">
            <a:extLst>
              <a:ext uri="{FF2B5EF4-FFF2-40B4-BE49-F238E27FC236}">
                <a16:creationId xmlns:a16="http://schemas.microsoft.com/office/drawing/2014/main" id="{211E0BA7-4A40-4F11-8106-1DE93ADCA46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411803" y="8792152"/>
            <a:ext cx="435180" cy="397338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15F38386-B18D-4A45-93EE-6F2B69F96CBC}"/>
              </a:ext>
            </a:extLst>
          </p:cNvPr>
          <p:cNvSpPr txBox="1"/>
          <p:nvPr/>
        </p:nvSpPr>
        <p:spPr>
          <a:xfrm>
            <a:off x="4923183" y="8655243"/>
            <a:ext cx="9753600" cy="73866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100" b="1" dirty="0">
                <a:solidFill>
                  <a:schemeClr val="accent1">
                    <a:lumMod val="75000"/>
                  </a:schemeClr>
                </a:solidFill>
                <a:latin typeface="Open Sans"/>
              </a:rPr>
              <a:t>Также предоставляется реструктуризация действующих займов: </a:t>
            </a:r>
          </a:p>
          <a:p>
            <a:r>
              <a:rPr lang="ru-RU" sz="2100" dirty="0">
                <a:solidFill>
                  <a:srgbClr val="000000"/>
                </a:solidFill>
                <a:latin typeface="Open Sans"/>
              </a:rPr>
              <a:t>каникулы по основному долгу/процентам на срок до 6 месяцев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C9E2BC-32F4-4916-B70F-10F118EFFF2E}"/>
              </a:ext>
            </a:extLst>
          </p:cNvPr>
          <p:cNvSpPr txBox="1"/>
          <p:nvPr/>
        </p:nvSpPr>
        <p:spPr>
          <a:xfrm>
            <a:off x="571500" y="9504566"/>
            <a:ext cx="17145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*За исключением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СМиСП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отнесенных в соответствии с постановлением Правительства РФ от 03.04.2020 № 434 к наиболее пострадавшим в результате распространения новой 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коронавирусной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инфекции</a:t>
            </a:r>
          </a:p>
        </p:txBody>
      </p:sp>
      <p:graphicFrame>
        <p:nvGraphicFramePr>
          <p:cNvPr id="3" name="Таблица 6">
            <a:extLst>
              <a:ext uri="{FF2B5EF4-FFF2-40B4-BE49-F238E27FC236}">
                <a16:creationId xmlns:a16="http://schemas.microsoft.com/office/drawing/2014/main" id="{45913F95-65D5-4079-8891-54DEDD67609F}"/>
              </a:ext>
            </a:extLst>
          </p:cNvPr>
          <p:cNvGraphicFramePr>
            <a:graphicFrameLocks noGrp="1"/>
          </p:cNvGraphicFramePr>
          <p:nvPr/>
        </p:nvGraphicFramePr>
        <p:xfrm>
          <a:off x="797317" y="2647856"/>
          <a:ext cx="16687801" cy="594868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3505201">
                  <a:extLst>
                    <a:ext uri="{9D8B030D-6E8A-4147-A177-3AD203B41FA5}">
                      <a16:colId xmlns:a16="http://schemas.microsoft.com/office/drawing/2014/main" val="754741223"/>
                    </a:ext>
                  </a:extLst>
                </a:gridCol>
                <a:gridCol w="7239000">
                  <a:extLst>
                    <a:ext uri="{9D8B030D-6E8A-4147-A177-3AD203B41FA5}">
                      <a16:colId xmlns:a16="http://schemas.microsoft.com/office/drawing/2014/main" val="860718313"/>
                    </a:ext>
                  </a:extLst>
                </a:gridCol>
                <a:gridCol w="5943600">
                  <a:extLst>
                    <a:ext uri="{9D8B030D-6E8A-4147-A177-3AD203B41FA5}">
                      <a16:colId xmlns:a16="http://schemas.microsoft.com/office/drawing/2014/main" val="58385739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Для кого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solidFill>
                            <a:srgbClr val="000000"/>
                          </a:solidFill>
                          <a:latin typeface="Open Sans"/>
                        </a:rPr>
                        <a:t>субъекты малого и среднего предпринимательства всех отраслей, </a:t>
                      </a:r>
                      <a:br>
                        <a:rPr lang="ru-RU" sz="1800" dirty="0">
                          <a:solidFill>
                            <a:srgbClr val="000000"/>
                          </a:solidFill>
                          <a:latin typeface="Open Sans"/>
                        </a:rPr>
                      </a:br>
                      <a:r>
                        <a:rPr lang="ru-RU" sz="1800" dirty="0">
                          <a:solidFill>
                            <a:srgbClr val="000000"/>
                          </a:solidFill>
                          <a:latin typeface="Open Sans"/>
                        </a:rPr>
                        <a:t>осуществляющие деятельность не менее 6 месяцев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kern="1200" dirty="0">
                        <a:solidFill>
                          <a:srgbClr val="000000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0331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Сумма</a:t>
                      </a:r>
                      <a:r>
                        <a:rPr lang="ru-RU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 займа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до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500</a:t>
                      </a:r>
                      <a:r>
                        <a:rPr lang="en-US" sz="20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тыс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.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р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ублей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до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250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тыс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.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рублей</a:t>
                      </a:r>
                      <a:endParaRPr lang="ru-RU" sz="1800" kern="1200" dirty="0">
                        <a:solidFill>
                          <a:srgbClr val="000000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64249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Процентная ставка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2%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годовых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4%</a:t>
                      </a:r>
                      <a:r>
                        <a:rPr lang="ru-RU" sz="20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годовых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39529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Срок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2-х</a:t>
                      </a:r>
                      <a:r>
                        <a:rPr lang="ru-RU" sz="18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лет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9308818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Количество займов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1 - для одного </a:t>
                      </a:r>
                      <a:r>
                        <a:rPr lang="ru-RU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СМиСП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, не более 2-х для группы связанных компаний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6853891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Отсрочка</a:t>
                      </a:r>
                      <a:r>
                        <a:rPr lang="en-US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погашения</a:t>
                      </a:r>
                      <a:r>
                        <a:rPr lang="en-US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основного</a:t>
                      </a:r>
                      <a:r>
                        <a:rPr lang="en-US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долга</a:t>
                      </a:r>
                      <a:endParaRPr lang="ru-RU" sz="1800" kern="1200" dirty="0">
                        <a:solidFill>
                          <a:srgbClr val="0074B9"/>
                        </a:solidFill>
                        <a:latin typeface="Open Sans Bold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до </a:t>
                      </a:r>
                      <a:r>
                        <a:rPr lang="ru-RU" sz="2000" b="1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6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месяцев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</a:tcPr>
                </a:tc>
                <a:extLst>
                  <a:ext uri="{0D108BD9-81ED-4DB2-BD59-A6C34878D82A}">
                    <a16:rowId xmlns:a16="http://schemas.microsoft.com/office/drawing/2014/main" val="2336410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Цели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79388" indent="-96838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42913" algn="l"/>
                          <a:tab pos="53975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оплата арендных и коммунальных платежей</a:t>
                      </a:r>
                    </a:p>
                    <a:p>
                      <a:pPr marL="179388" indent="-96838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42913" algn="l"/>
                          <a:tab pos="53975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приобретение, ремонт, модернизация основных средств</a:t>
                      </a:r>
                    </a:p>
                    <a:p>
                      <a:pPr marL="179388" indent="-96838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42913" algn="l"/>
                          <a:tab pos="53975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внедрение новых технологий, развитие научно-технической и инновационной деятельности</a:t>
                      </a:r>
                    </a:p>
                    <a:p>
                      <a:pPr marL="179388" indent="-96838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42913" algn="l"/>
                          <a:tab pos="53975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приобретение товарно-материальных ценностей</a:t>
                      </a:r>
                    </a:p>
                    <a:p>
                      <a:pPr marL="179388" indent="-96838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42913" algn="l"/>
                          <a:tab pos="53975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оплата налогов, сборов и иных обязательных платежей*</a:t>
                      </a:r>
                    </a:p>
                    <a:p>
                      <a:pPr marL="179388" indent="-96838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  <a:tabLst>
                          <a:tab pos="442913" algn="l"/>
                          <a:tab pos="539750" algn="l"/>
                        </a:tabLst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выплата заработной платы*</a:t>
                      </a:r>
                    </a:p>
                    <a:p>
                      <a:pPr marL="0" indent="0">
                        <a:spcAft>
                          <a:spcPts val="600"/>
                        </a:spcAft>
                        <a:buFont typeface="Arial" panose="020B0604020202020204" pitchFamily="34" charset="0"/>
                        <a:buNone/>
                      </a:pPr>
                      <a:endParaRPr lang="ru-RU" sz="1800" kern="1200" dirty="0">
                        <a:solidFill>
                          <a:srgbClr val="000000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1063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оплата арендных платежей и коммунальных платежей</a:t>
                      </a:r>
                    </a:p>
                    <a:p>
                      <a:pPr marL="285750" indent="-1063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оплата налогов, сборов и иных обязательных платежей*</a:t>
                      </a:r>
                    </a:p>
                    <a:p>
                      <a:pPr marL="285750" indent="-106363">
                        <a:spcAft>
                          <a:spcPts val="60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выплата заработной платы*</a:t>
                      </a:r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616036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800" kern="1200" dirty="0" err="1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Срок</a:t>
                      </a:r>
                      <a:r>
                        <a:rPr lang="en-US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рассмотрения</a:t>
                      </a:r>
                      <a:r>
                        <a:rPr lang="en-US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заявки</a:t>
                      </a:r>
                      <a:r>
                        <a:rPr lang="en-US" sz="1800" kern="1200" dirty="0">
                          <a:solidFill>
                            <a:srgbClr val="0074B9"/>
                          </a:solidFill>
                          <a:latin typeface="Open Sans Bold"/>
                          <a:ea typeface="+mn-ea"/>
                          <a:cs typeface="+mn-cs"/>
                        </a:rPr>
                        <a:t> </a:t>
                      </a:r>
                      <a:endParaRPr lang="ru-RU" sz="1800" kern="1200" dirty="0">
                        <a:solidFill>
                          <a:srgbClr val="0074B9"/>
                        </a:solidFill>
                        <a:latin typeface="Open Sans Bold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600"/>
                        </a:spcAft>
                      </a:pP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не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более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1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рабочего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дня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с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момента</a:t>
                      </a:r>
                      <a:r>
                        <a:rPr lang="ru-RU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предоставления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полного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комплекта</a:t>
                      </a: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800" kern="1200" dirty="0" err="1">
                          <a:solidFill>
                            <a:srgbClr val="000000"/>
                          </a:solidFill>
                          <a:latin typeface="Open Sans"/>
                          <a:ea typeface="+mn-ea"/>
                          <a:cs typeface="+mn-cs"/>
                        </a:rPr>
                        <a:t>документов</a:t>
                      </a:r>
                      <a:endParaRPr lang="en-US" sz="1800" kern="1200" dirty="0">
                        <a:solidFill>
                          <a:srgbClr val="000000"/>
                        </a:solidFill>
                        <a:latin typeface="Open Sans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mpd="sng">
                      <a:noFill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7899686"/>
                  </a:ext>
                </a:extLst>
              </a:tr>
            </a:tbl>
          </a:graphicData>
        </a:graphic>
      </p:graphicFrame>
      <p:sp>
        <p:nvSpPr>
          <p:cNvPr id="22" name="TextBox 7">
            <a:extLst>
              <a:ext uri="{FF2B5EF4-FFF2-40B4-BE49-F238E27FC236}">
                <a16:creationId xmlns:a16="http://schemas.microsoft.com/office/drawing/2014/main" id="{010E8777-EF6C-45C3-A7F3-51DE50687038}"/>
              </a:ext>
            </a:extLst>
          </p:cNvPr>
          <p:cNvSpPr txBox="1"/>
          <p:nvPr/>
        </p:nvSpPr>
        <p:spPr>
          <a:xfrm>
            <a:off x="5831498" y="1578455"/>
            <a:ext cx="4300682" cy="77713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2400" dirty="0">
                <a:solidFill>
                  <a:schemeClr val="bg1"/>
                </a:solidFill>
                <a:latin typeface="Open Sans Bold"/>
              </a:rPr>
              <a:t>«Антикризисный»</a:t>
            </a:r>
          </a:p>
          <a:p>
            <a:pPr algn="ctr">
              <a:spcAft>
                <a:spcPts val="200"/>
              </a:spcAft>
            </a:pPr>
            <a:endParaRPr lang="en-US" sz="2400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23" name="TextBox 7">
            <a:extLst>
              <a:ext uri="{FF2B5EF4-FFF2-40B4-BE49-F238E27FC236}">
                <a16:creationId xmlns:a16="http://schemas.microsoft.com/office/drawing/2014/main" id="{1DD10241-87FE-4DAB-B508-4FA61DA37EB8}"/>
              </a:ext>
            </a:extLst>
          </p:cNvPr>
          <p:cNvSpPr txBox="1"/>
          <p:nvPr/>
        </p:nvSpPr>
        <p:spPr>
          <a:xfrm>
            <a:off x="12276508" y="1578455"/>
            <a:ext cx="4300682" cy="730265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940"/>
              </a:lnSpc>
              <a:spcBef>
                <a:spcPts val="1200"/>
              </a:spcBef>
            </a:pPr>
            <a:r>
              <a:rPr lang="ru-RU" sz="2400" dirty="0">
                <a:solidFill>
                  <a:schemeClr val="bg1"/>
                </a:solidFill>
                <a:latin typeface="Open Sans Bold"/>
              </a:rPr>
              <a:t>«Антикризисный беззалоговый»</a:t>
            </a:r>
            <a:endParaRPr lang="en-US" sz="2400" dirty="0">
              <a:solidFill>
                <a:schemeClr val="bg1"/>
              </a:solidFill>
              <a:latin typeface="Open Sans Bold"/>
            </a:endParaRP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8ADEB405-5842-4FC8-9EE6-B451C362318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6713353" y="19923"/>
            <a:ext cx="1569884" cy="17007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-1396947" y="541756"/>
            <a:ext cx="2893478" cy="4934058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16200000">
            <a:off x="15239974" y="6459393"/>
            <a:ext cx="3294232" cy="4360979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797317" y="306306"/>
            <a:ext cx="15607090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/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ФОНД ПОДДЕРЖКИ </a:t>
            </a: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МАЛОГО и СРЕДНЕГО </a:t>
            </a:r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ПРЕДПРИНИМАТЕЛ</a:t>
            </a: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ЬСТВА</a:t>
            </a:r>
            <a:r>
              <a:rPr lang="en-US" sz="3600" dirty="0">
                <a:solidFill>
                  <a:srgbClr val="000000"/>
                </a:solidFill>
                <a:latin typeface="Open Sans Extra Bold"/>
              </a:rPr>
              <a:t> ЯРОСЛАВСКОЙ ОБЛАСТИ</a:t>
            </a:r>
          </a:p>
        </p:txBody>
      </p:sp>
      <p:pic>
        <p:nvPicPr>
          <p:cNvPr id="25" name="Picture 4">
            <a:extLst>
              <a:ext uri="{FF2B5EF4-FFF2-40B4-BE49-F238E27FC236}">
                <a16:creationId xmlns:a16="http://schemas.microsoft.com/office/drawing/2014/main" id="{8ADEB405-5842-4FC8-9EE6-B451C362318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6713353" y="19923"/>
            <a:ext cx="1569884" cy="1700708"/>
          </a:xfrm>
          <a:prstGeom prst="rect">
            <a:avLst/>
          </a:prstGeom>
        </p:spPr>
      </p:pic>
      <p:sp>
        <p:nvSpPr>
          <p:cNvPr id="13" name="TextBox 7">
            <a:extLst>
              <a:ext uri="{FF2B5EF4-FFF2-40B4-BE49-F238E27FC236}">
                <a16:creationId xmlns:a16="http://schemas.microsoft.com/office/drawing/2014/main" id="{F366D5C1-07F7-46D4-B450-F048EE674032}"/>
              </a:ext>
            </a:extLst>
          </p:cNvPr>
          <p:cNvSpPr txBox="1"/>
          <p:nvPr/>
        </p:nvSpPr>
        <p:spPr>
          <a:xfrm>
            <a:off x="836283" y="1480498"/>
            <a:ext cx="8413480" cy="7386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2400" dirty="0">
                <a:solidFill>
                  <a:schemeClr val="bg1"/>
                </a:solidFill>
                <a:latin typeface="Open Sans Bold"/>
              </a:rPr>
              <a:t>Поручительство по кредитным договорам, банковским гарантиям, договору лизинга</a:t>
            </a:r>
            <a:endParaRPr lang="en-US" sz="2400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47FDC252-E057-4489-9A67-B8CF2CDD6F4B}"/>
              </a:ext>
            </a:extLst>
          </p:cNvPr>
          <p:cNvSpPr/>
          <p:nvPr/>
        </p:nvSpPr>
        <p:spPr>
          <a:xfrm>
            <a:off x="1680530" y="3259447"/>
            <a:ext cx="13790965" cy="423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Размер поручительства: </a:t>
            </a:r>
            <a:endParaRPr lang="ru-RU" sz="2100" dirty="0">
              <a:solidFill>
                <a:srgbClr val="000000"/>
              </a:solidFill>
              <a:latin typeface="Open Sans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не более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70%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от объема обязательств заёмщика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до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25 млн. руб.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по одному договору</a:t>
            </a:r>
          </a:p>
          <a:p>
            <a:pPr marL="342900" indent="-34290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до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45,4 млн. руб.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по группе компаний</a:t>
            </a:r>
          </a:p>
          <a:p>
            <a:endParaRPr lang="ru-RU" sz="2100" dirty="0">
              <a:solidFill>
                <a:srgbClr val="0074B9"/>
              </a:solidFill>
              <a:latin typeface="Open Sans Bold"/>
            </a:endParaRPr>
          </a:p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Срок: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не более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5 лет</a:t>
            </a:r>
          </a:p>
          <a:p>
            <a:endParaRPr lang="ru-RU" sz="2100" b="1" dirty="0">
              <a:solidFill>
                <a:srgbClr val="000000"/>
              </a:solidFill>
              <a:latin typeface="Open Sans"/>
            </a:endParaRPr>
          </a:p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Условия предоставления:</a:t>
            </a:r>
          </a:p>
          <a:p>
            <a:pPr>
              <a:spcBef>
                <a:spcPts val="600"/>
              </a:spcBef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наличие у заёмщика обеспечения не менее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30%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от объема обязательств заёмщика</a:t>
            </a:r>
          </a:p>
          <a:p>
            <a:pPr>
              <a:spcBef>
                <a:spcPts val="600"/>
              </a:spcBef>
            </a:pPr>
            <a:endParaRPr lang="ru-RU" sz="2100" dirty="0">
              <a:solidFill>
                <a:srgbClr val="000000"/>
              </a:solidFill>
              <a:latin typeface="Open Sans"/>
            </a:endParaRPr>
          </a:p>
          <a:p>
            <a:pPr>
              <a:spcBef>
                <a:spcPts val="600"/>
              </a:spcBef>
            </a:pPr>
            <a:r>
              <a:rPr lang="ru-RU" sz="2100" dirty="0">
                <a:solidFill>
                  <a:srgbClr val="0074B9"/>
                </a:solidFill>
                <a:latin typeface="Open Sans Bold"/>
              </a:rPr>
              <a:t>Размер вознаграждения: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0,75%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в год от суммы предоставленного поручительства</a:t>
            </a:r>
          </a:p>
          <a:p>
            <a:endParaRPr lang="ru-RU" b="0" i="0" dirty="0">
              <a:solidFill>
                <a:srgbClr val="000000"/>
              </a:solidFill>
              <a:effectLst/>
              <a:latin typeface="dincyrg_"/>
            </a:endParaRPr>
          </a:p>
        </p:txBody>
      </p:sp>
      <p:pic>
        <p:nvPicPr>
          <p:cNvPr id="16" name="Picture 10">
            <a:extLst>
              <a:ext uri="{FF2B5EF4-FFF2-40B4-BE49-F238E27FC236}">
                <a16:creationId xmlns:a16="http://schemas.microsoft.com/office/drawing/2014/main" id="{B659644B-7B80-43CD-829E-1572D29E4FD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91875" y="3285683"/>
            <a:ext cx="608956" cy="597678"/>
          </a:xfrm>
          <a:prstGeom prst="rect">
            <a:avLst/>
          </a:prstGeom>
        </p:spPr>
      </p:pic>
      <p:pic>
        <p:nvPicPr>
          <p:cNvPr id="28" name="Picture 4" descr="Восклицательный знак в круге | Бесплатно значок">
            <a:extLst>
              <a:ext uri="{FF2B5EF4-FFF2-40B4-BE49-F238E27FC236}">
                <a16:creationId xmlns:a16="http://schemas.microsoft.com/office/drawing/2014/main" id="{8BCE4988-C24B-462A-9B72-1ECB394001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92" y="5597002"/>
            <a:ext cx="530795" cy="5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id="{694D2220-A2EF-46F1-9906-7E5D48C8CDD2}"/>
              </a:ext>
            </a:extLst>
          </p:cNvPr>
          <p:cNvSpPr/>
          <p:nvPr/>
        </p:nvSpPr>
        <p:spPr>
          <a:xfrm>
            <a:off x="1680529" y="7626479"/>
            <a:ext cx="13790965" cy="24160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dirty="0">
                <a:solidFill>
                  <a:srgbClr val="0074B9"/>
                </a:solidFill>
                <a:latin typeface="Open Sans Bold"/>
              </a:rPr>
              <a:t>Требования к субъекту малого и среднего предпринимательства: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ведение финансово-хозяйственной деятельности не менее 3 месяцев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не осуществляет производство и реализацию подакцизных товаров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отсутствие задолженности по налогам и сборам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положительная кредитная история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положительное заключение банка-партнера по возможности кредитования</a:t>
            </a:r>
          </a:p>
        </p:txBody>
      </p:sp>
      <p:pic>
        <p:nvPicPr>
          <p:cNvPr id="11" name="Picture 25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870036" y="4844616"/>
            <a:ext cx="530795" cy="530795"/>
          </a:xfrm>
          <a:prstGeom prst="rect">
            <a:avLst/>
          </a:prstGeom>
        </p:spPr>
      </p:pic>
      <p:pic>
        <p:nvPicPr>
          <p:cNvPr id="12" name="Picture 4" descr="Процент | Бесплатно значок">
            <a:extLst>
              <a:ext uri="{FF2B5EF4-FFF2-40B4-BE49-F238E27FC236}">
                <a16:creationId xmlns:a16="http://schemas.microsoft.com/office/drawing/2014/main" id="{B5BF5755-A91A-4774-9906-105A26EE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153" y="6662584"/>
            <a:ext cx="597678" cy="53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>
            <a:extLst>
              <a:ext uri="{FF2B5EF4-FFF2-40B4-BE49-F238E27FC236}">
                <a16:creationId xmlns:a16="http://schemas.microsoft.com/office/drawing/2014/main" id="{7B46CD31-EF5C-459B-9716-51EB1A50C332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83834" y="7644749"/>
            <a:ext cx="486312" cy="44402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92D39914-548C-4175-8B20-7008A4EC716C}"/>
              </a:ext>
            </a:extLst>
          </p:cNvPr>
          <p:cNvSpPr txBox="1"/>
          <p:nvPr/>
        </p:nvSpPr>
        <p:spPr>
          <a:xfrm>
            <a:off x="1687154" y="2434653"/>
            <a:ext cx="1042864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Для кого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: субъекты малого и среднего предпринимательства всех отраслей</a:t>
            </a:r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ECF4E80C-AD84-499B-8E39-87696607B2A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897488" y="2394297"/>
            <a:ext cx="504252" cy="46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443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>
            <a:extLst>
              <a:ext uri="{FF2B5EF4-FFF2-40B4-BE49-F238E27FC236}">
                <a16:creationId xmlns:a16="http://schemas.microsoft.com/office/drawing/2014/main" id="{7D299E73-3221-49BF-A6D3-3357DED3991D}"/>
              </a:ext>
            </a:extLst>
          </p:cNvPr>
          <p:cNvSpPr txBox="1"/>
          <p:nvPr/>
        </p:nvSpPr>
        <p:spPr>
          <a:xfrm>
            <a:off x="1216070" y="399107"/>
            <a:ext cx="14985016" cy="6000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lvl="0">
              <a:lnSpc>
                <a:spcPts val="5040"/>
              </a:lnSpc>
              <a:defRPr/>
            </a:pP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РЕГИОНАЛЬНАЯ ЛИЗИНГОВАЯ КОМПАНИЯ</a:t>
            </a:r>
          </a:p>
        </p:txBody>
      </p:sp>
      <p:pic>
        <p:nvPicPr>
          <p:cNvPr id="7" name="Picture 4" descr="Процент | Бесплатно значок">
            <a:extLst>
              <a:ext uri="{FF2B5EF4-FFF2-40B4-BE49-F238E27FC236}">
                <a16:creationId xmlns:a16="http://schemas.microsoft.com/office/drawing/2014/main" id="{B5BF5755-A91A-4774-9906-105A26EE18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77" y="6028579"/>
            <a:ext cx="597678" cy="597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087B239-B9A4-4AA1-99AF-E68D76D43E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5498916" y="1198711"/>
            <a:ext cx="2789084" cy="3021508"/>
          </a:xfrm>
          <a:prstGeom prst="rect">
            <a:avLst/>
          </a:prstGeom>
        </p:spPr>
      </p:pic>
      <p:pic>
        <p:nvPicPr>
          <p:cNvPr id="9" name="Picture 6">
            <a:extLst>
              <a:ext uri="{FF2B5EF4-FFF2-40B4-BE49-F238E27FC236}">
                <a16:creationId xmlns:a16="http://schemas.microsoft.com/office/drawing/2014/main" id="{DBF5EAD5-C51C-4F5D-8327-8DEF19EAAD5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16200000">
            <a:off x="14511863" y="2907432"/>
            <a:ext cx="5472881" cy="935832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80F7B3-8FB6-4118-BA68-19B1FF209393}"/>
              </a:ext>
            </a:extLst>
          </p:cNvPr>
          <p:cNvSpPr txBox="1"/>
          <p:nvPr/>
        </p:nvSpPr>
        <p:spPr>
          <a:xfrm>
            <a:off x="1881323" y="6028579"/>
            <a:ext cx="90629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Ставка: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6%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годовых для российского оборудования</a:t>
            </a:r>
          </a:p>
          <a:p>
            <a:r>
              <a:rPr lang="ru-RU" sz="2100" b="1" dirty="0">
                <a:solidFill>
                  <a:srgbClr val="000000"/>
                </a:solidFill>
                <a:latin typeface="Open Sans"/>
              </a:rPr>
              <a:t>               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8%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годовых для иностранного оборудования</a:t>
            </a:r>
          </a:p>
        </p:txBody>
      </p:sp>
      <p:pic>
        <p:nvPicPr>
          <p:cNvPr id="15" name="Picture 10">
            <a:extLst>
              <a:ext uri="{FF2B5EF4-FFF2-40B4-BE49-F238E27FC236}">
                <a16:creationId xmlns:a16="http://schemas.microsoft.com/office/drawing/2014/main" id="{29825085-C254-4E72-879E-DD6DF70B626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23926" y="4955013"/>
            <a:ext cx="608956" cy="599856"/>
          </a:xfrm>
          <a:prstGeom prst="rect">
            <a:avLst/>
          </a:prstGeom>
        </p:spPr>
      </p:pic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8F2108A1-82A9-4200-995D-C0DFF5A3F885}"/>
              </a:ext>
            </a:extLst>
          </p:cNvPr>
          <p:cNvSpPr/>
          <p:nvPr/>
        </p:nvSpPr>
        <p:spPr>
          <a:xfrm>
            <a:off x="1881323" y="7086791"/>
            <a:ext cx="9144000" cy="7848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Срок договора лизинга: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до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84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месяцев</a:t>
            </a:r>
          </a:p>
          <a:p>
            <a:endParaRPr lang="ru-RU" sz="2100" b="1" dirty="0">
              <a:solidFill>
                <a:srgbClr val="000000"/>
              </a:solidFill>
              <a:latin typeface="Open Sans"/>
            </a:endParaRPr>
          </a:p>
        </p:txBody>
      </p:sp>
      <p:pic>
        <p:nvPicPr>
          <p:cNvPr id="17" name="Picture 12">
            <a:extLst>
              <a:ext uri="{FF2B5EF4-FFF2-40B4-BE49-F238E27FC236}">
                <a16:creationId xmlns:a16="http://schemas.microsoft.com/office/drawing/2014/main" id="{F07DABB0-D2B2-412E-9A21-76E425EC59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99919" y="7018673"/>
            <a:ext cx="608956" cy="608956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3674D93D-FDCB-4432-B875-C74C72792F6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36365" y="2513989"/>
            <a:ext cx="1093903" cy="977220"/>
          </a:xfrm>
          <a:prstGeom prst="rect">
            <a:avLst/>
          </a:prstGeom>
        </p:spPr>
      </p:pic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5888DEB7-156D-4E78-9B91-24ECA83856E8}"/>
              </a:ext>
            </a:extLst>
          </p:cNvPr>
          <p:cNvSpPr/>
          <p:nvPr/>
        </p:nvSpPr>
        <p:spPr>
          <a:xfrm>
            <a:off x="1176278" y="1112571"/>
            <a:ext cx="2533066" cy="4696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3150"/>
              </a:lnSpc>
            </a:pPr>
            <a:r>
              <a:rPr lang="ru-RU" sz="2100" dirty="0">
                <a:latin typeface="Open Sans Bold"/>
              </a:rPr>
              <a:t>Н</a:t>
            </a:r>
            <a:r>
              <a:rPr lang="en-US" sz="2100" dirty="0" err="1">
                <a:latin typeface="Open Sans Bold"/>
              </a:rPr>
              <a:t>овы</a:t>
            </a:r>
            <a:r>
              <a:rPr lang="ru-RU" sz="2100" dirty="0">
                <a:latin typeface="Open Sans Bold"/>
              </a:rPr>
              <a:t>й</a:t>
            </a:r>
            <a:r>
              <a:rPr lang="en-US" sz="2100" dirty="0">
                <a:latin typeface="Open Sans Bold"/>
              </a:rPr>
              <a:t> </a:t>
            </a:r>
            <a:r>
              <a:rPr lang="en-US" sz="2100" dirty="0" err="1">
                <a:latin typeface="Open Sans Bold"/>
              </a:rPr>
              <a:t>продукт</a:t>
            </a:r>
            <a:r>
              <a:rPr lang="ru-RU" sz="2100" dirty="0">
                <a:latin typeface="Open Sans Bold"/>
              </a:rPr>
              <a:t>:</a:t>
            </a:r>
            <a:r>
              <a:rPr lang="en-US" sz="2100" dirty="0">
                <a:latin typeface="Open Sans Bold"/>
              </a:rPr>
              <a:t> </a:t>
            </a:r>
            <a:endParaRPr lang="ru-RU" sz="2100" dirty="0">
              <a:latin typeface="Open Sans Bold"/>
            </a:endParaRPr>
          </a:p>
        </p:txBody>
      </p:sp>
      <p:sp>
        <p:nvSpPr>
          <p:cNvPr id="22" name="TextBox 7">
            <a:extLst>
              <a:ext uri="{FF2B5EF4-FFF2-40B4-BE49-F238E27FC236}">
                <a16:creationId xmlns:a16="http://schemas.microsoft.com/office/drawing/2014/main" id="{26C439DC-3FA6-4F01-8F09-0F8E3C05575F}"/>
              </a:ext>
            </a:extLst>
          </p:cNvPr>
          <p:cNvSpPr txBox="1"/>
          <p:nvPr/>
        </p:nvSpPr>
        <p:spPr>
          <a:xfrm>
            <a:off x="3810000" y="1162713"/>
            <a:ext cx="4300682" cy="36933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200"/>
              </a:spcAft>
            </a:pPr>
            <a:r>
              <a:rPr lang="ru-RU" sz="2400" dirty="0">
                <a:solidFill>
                  <a:schemeClr val="bg1"/>
                </a:solidFill>
                <a:latin typeface="Open Sans Bold"/>
              </a:rPr>
              <a:t>«Устойчивое развитие»</a:t>
            </a:r>
            <a:endParaRPr lang="en-US" sz="2400" dirty="0">
              <a:solidFill>
                <a:schemeClr val="bg1"/>
              </a:solidFill>
              <a:latin typeface="Open Sans Bold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E84F9EB-1E8E-4016-AF18-1E69D424F153}"/>
              </a:ext>
            </a:extLst>
          </p:cNvPr>
          <p:cNvSpPr txBox="1"/>
          <p:nvPr/>
        </p:nvSpPr>
        <p:spPr>
          <a:xfrm>
            <a:off x="1794657" y="2680757"/>
            <a:ext cx="12496800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Предмет лизинга: 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новое (не бывшее в употреблении) оборудование</a:t>
            </a:r>
          </a:p>
          <a:p>
            <a:pPr>
              <a:spcBef>
                <a:spcPts val="600"/>
              </a:spcBef>
            </a:pPr>
            <a:r>
              <a:rPr lang="ru-RU" b="1" dirty="0">
                <a:solidFill>
                  <a:srgbClr val="000000"/>
                </a:solidFill>
                <a:latin typeface="Open Sans"/>
              </a:rPr>
              <a:t>кроме</a:t>
            </a:r>
            <a:r>
              <a:rPr lang="ru-RU" dirty="0">
                <a:solidFill>
                  <a:srgbClr val="000000"/>
                </a:solidFill>
                <a:latin typeface="Open Sans"/>
              </a:rPr>
              <a:t>  оборудования для торговли, транспортных средств, </a:t>
            </a:r>
          </a:p>
          <a:p>
            <a:r>
              <a:rPr lang="ru-RU" dirty="0">
                <a:solidFill>
                  <a:srgbClr val="000000"/>
                </a:solidFill>
                <a:latin typeface="Open Sans"/>
              </a:rPr>
              <a:t>водных и  воздушных судов, подвижного состава железнодорожного транспорта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FF9A186-73F9-45FE-B340-017240C1ADB4}"/>
              </a:ext>
            </a:extLst>
          </p:cNvPr>
          <p:cNvSpPr/>
          <p:nvPr/>
        </p:nvSpPr>
        <p:spPr>
          <a:xfrm>
            <a:off x="1895821" y="4955013"/>
            <a:ext cx="94116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Сумма финансирования: 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от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500 тыс.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рублей  до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200 млн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. рублей</a:t>
            </a:r>
          </a:p>
          <a:p>
            <a:r>
              <a:rPr lang="ru-RU" sz="2100" dirty="0">
                <a:solidFill>
                  <a:srgbClr val="000000"/>
                </a:solidFill>
                <a:latin typeface="Open Sans"/>
              </a:rPr>
              <a:t>                                                     авансовый платеж – </a:t>
            </a:r>
            <a:r>
              <a:rPr lang="ru-RU" sz="2400" b="1" dirty="0">
                <a:solidFill>
                  <a:srgbClr val="000000"/>
                </a:solidFill>
                <a:latin typeface="Open Sans"/>
              </a:rPr>
              <a:t>10%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1EC7C92-1345-4DE8-9630-310E8E08BDC0}"/>
              </a:ext>
            </a:extLst>
          </p:cNvPr>
          <p:cNvSpPr txBox="1"/>
          <p:nvPr/>
        </p:nvSpPr>
        <p:spPr>
          <a:xfrm>
            <a:off x="1819200" y="1930238"/>
            <a:ext cx="1281119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Для кого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: </a:t>
            </a:r>
            <a:r>
              <a:rPr lang="ru-RU" sz="2000" dirty="0">
                <a:solidFill>
                  <a:srgbClr val="000000"/>
                </a:solidFill>
                <a:latin typeface="Open Sans"/>
              </a:rPr>
              <a:t>субъекты индивидуального и малого предпринимательства всех отраслей </a:t>
            </a:r>
          </a:p>
        </p:txBody>
      </p:sp>
      <p:pic>
        <p:nvPicPr>
          <p:cNvPr id="28" name="Picture 6">
            <a:extLst>
              <a:ext uri="{FF2B5EF4-FFF2-40B4-BE49-F238E27FC236}">
                <a16:creationId xmlns:a16="http://schemas.microsoft.com/office/drawing/2014/main" id="{2D1E5186-0563-4946-ABE7-AD8B755593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176278" y="1906541"/>
            <a:ext cx="504252" cy="46040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819200" y="7871621"/>
            <a:ext cx="9144000" cy="2262158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ru-RU" sz="2100" dirty="0">
                <a:solidFill>
                  <a:srgbClr val="0074B9"/>
                </a:solidFill>
                <a:latin typeface="Open Sans Bold"/>
              </a:rPr>
              <a:t>Требования к лизингополучателю: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0000"/>
                </a:solidFill>
                <a:latin typeface="Open Sans"/>
              </a:rPr>
              <a:t>ведение финансово-хозяйственной деятельности не менее 12 месяцев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0000"/>
                </a:solidFill>
                <a:latin typeface="Open Sans"/>
              </a:rPr>
              <a:t>выручка до 800 млн. руб., численность до 100 чел. 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0000"/>
                </a:solidFill>
                <a:latin typeface="Open Sans"/>
              </a:rPr>
              <a:t>отсутствие задолженности по налогам и сборам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0000"/>
                </a:solidFill>
                <a:latin typeface="Open Sans"/>
              </a:rPr>
              <a:t>положительная кредитная история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900" dirty="0">
                <a:solidFill>
                  <a:srgbClr val="000000"/>
                </a:solidFill>
                <a:latin typeface="Open Sans"/>
              </a:rPr>
              <a:t>не осуществляет производство и реализацию подакцизных товаров</a:t>
            </a:r>
          </a:p>
        </p:txBody>
      </p:sp>
      <p:pic>
        <p:nvPicPr>
          <p:cNvPr id="29" name="Picture 6">
            <a:extLst>
              <a:ext uri="{FF2B5EF4-FFF2-40B4-BE49-F238E27FC236}">
                <a16:creationId xmlns:a16="http://schemas.microsoft.com/office/drawing/2014/main" id="{2D1E5186-0563-4946-ABE7-AD8B75559399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089930" y="7871621"/>
            <a:ext cx="504252" cy="460404"/>
          </a:xfrm>
          <a:prstGeom prst="rect">
            <a:avLst/>
          </a:prstGeom>
        </p:spPr>
      </p:pic>
      <p:pic>
        <p:nvPicPr>
          <p:cNvPr id="30" name="Picture 12">
            <a:extLst>
              <a:ext uri="{FF2B5EF4-FFF2-40B4-BE49-F238E27FC236}">
                <a16:creationId xmlns:a16="http://schemas.microsoft.com/office/drawing/2014/main" id="{F07DABB0-D2B2-412E-9A21-76E425EC595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058593" y="3953641"/>
            <a:ext cx="608956" cy="6089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0268" y="4053679"/>
            <a:ext cx="87377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100" dirty="0">
                <a:solidFill>
                  <a:srgbClr val="0074B9"/>
                </a:solidFill>
                <a:latin typeface="Open Sans Bold"/>
              </a:rPr>
              <a:t>Срок заключения договора: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до 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31 декабря 2020</a:t>
            </a:r>
            <a:endParaRPr lang="ru-RU" sz="2100" dirty="0">
              <a:solidFill>
                <a:srgbClr val="000000"/>
              </a:solidFill>
              <a:latin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428371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6092716" y="7255995"/>
            <a:ext cx="2135793" cy="429552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0" y="949642"/>
            <a:ext cx="1028700" cy="445770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14397523" y="9517261"/>
            <a:ext cx="1754684" cy="50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2025"/>
              </a:lnSpc>
            </a:pPr>
            <a:r>
              <a:rPr lang="en-US" sz="1265" spc="253">
                <a:solidFill>
                  <a:srgbClr val="FFFFFF"/>
                </a:solidFill>
                <a:latin typeface="Montserrat Classic"/>
              </a:rPr>
              <a:t>FIRST AID GUIDE | 2020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8031231" y="2350747"/>
            <a:ext cx="4209673" cy="40645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endParaRPr lang="en-US" sz="2400" dirty="0">
              <a:solidFill>
                <a:srgbClr val="000000"/>
              </a:solidFill>
              <a:highlight>
                <a:srgbClr val="FFFF00"/>
              </a:highlight>
              <a:latin typeface="Open Sans Bold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2287467" y="2490263"/>
            <a:ext cx="7848600" cy="4064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en-US" sz="2400" dirty="0" err="1">
                <a:solidFill>
                  <a:srgbClr val="000000"/>
                </a:solidFill>
                <a:latin typeface="Open Sans Bold"/>
              </a:rPr>
              <a:t>Снижение</a:t>
            </a:r>
            <a:r>
              <a:rPr lang="en-US" sz="24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Bold"/>
              </a:rPr>
              <a:t>страховых</a:t>
            </a:r>
            <a:r>
              <a:rPr lang="en-US" sz="24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Open Sans Bold"/>
              </a:rPr>
              <a:t>взносов</a:t>
            </a:r>
            <a:r>
              <a:rPr lang="en-US" sz="2400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2400" dirty="0">
                <a:solidFill>
                  <a:srgbClr val="0E79CD"/>
                </a:solidFill>
                <a:latin typeface="Open Sans Bold"/>
              </a:rPr>
              <a:t>с 30% </a:t>
            </a:r>
            <a:r>
              <a:rPr lang="en-US" sz="2400" dirty="0" err="1">
                <a:solidFill>
                  <a:srgbClr val="0E79CD"/>
                </a:solidFill>
                <a:latin typeface="Open Sans Bold"/>
              </a:rPr>
              <a:t>до</a:t>
            </a:r>
            <a:r>
              <a:rPr lang="en-US" sz="2400" dirty="0">
                <a:solidFill>
                  <a:srgbClr val="0E79CD"/>
                </a:solidFill>
                <a:latin typeface="Open Sans Bold"/>
              </a:rPr>
              <a:t> 15%</a:t>
            </a:r>
            <a:r>
              <a:rPr lang="ru-RU" sz="2400" dirty="0">
                <a:latin typeface="Open Sans Bold"/>
              </a:rPr>
              <a:t>*</a:t>
            </a:r>
            <a:endParaRPr lang="en-US" sz="2400" dirty="0">
              <a:latin typeface="Open Sans Bold"/>
            </a:endParaRPr>
          </a:p>
        </p:txBody>
      </p:sp>
      <p:sp>
        <p:nvSpPr>
          <p:cNvPr id="27" name="TextBox 27"/>
          <p:cNvSpPr txBox="1"/>
          <p:nvPr/>
        </p:nvSpPr>
        <p:spPr>
          <a:xfrm>
            <a:off x="1576663" y="3560319"/>
            <a:ext cx="11430000" cy="253915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380"/>
              </a:lnSpc>
            </a:pP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Пониженный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тариф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будет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распространяться</a:t>
            </a:r>
            <a:r>
              <a:rPr lang="ru-RU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на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часть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ФОТ, </a:t>
            </a:r>
            <a:r>
              <a:rPr lang="en-US" sz="2100" b="1" dirty="0" err="1">
                <a:solidFill>
                  <a:srgbClr val="000000"/>
                </a:solidFill>
                <a:latin typeface="Open Sans"/>
              </a:rPr>
              <a:t>превышающ</a:t>
            </a:r>
            <a:r>
              <a:rPr lang="ru-RU" sz="2100" b="1" dirty="0" err="1">
                <a:solidFill>
                  <a:srgbClr val="000000"/>
                </a:solidFill>
                <a:latin typeface="Open Sans"/>
              </a:rPr>
              <a:t>ий</a:t>
            </a:r>
            <a:r>
              <a:rPr lang="en-US" sz="2100" b="1" dirty="0">
                <a:solidFill>
                  <a:srgbClr val="000000"/>
                </a:solidFill>
                <a:latin typeface="Open Sans"/>
              </a:rPr>
              <a:t> МРОТ</a:t>
            </a:r>
          </a:p>
          <a:p>
            <a:pPr>
              <a:lnSpc>
                <a:spcPts val="2380"/>
              </a:lnSpc>
            </a:pPr>
            <a:endParaRPr lang="en-US" sz="2100" dirty="0">
              <a:solidFill>
                <a:srgbClr val="000000"/>
              </a:solidFill>
              <a:latin typeface="Open Sans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Пенсионный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фонд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России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–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по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ставке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10%</a:t>
            </a:r>
          </a:p>
          <a:p>
            <a:pPr marL="179388" indent="-179388">
              <a:spcAft>
                <a:spcPts val="1200"/>
              </a:spcAft>
            </a:pPr>
            <a:r>
              <a:rPr lang="ru-RU" sz="2100" dirty="0">
                <a:solidFill>
                  <a:srgbClr val="000000"/>
                </a:solidFill>
                <a:latin typeface="Open Sans"/>
              </a:rPr>
              <a:t>    </a:t>
            </a:r>
            <a:r>
              <a:rPr lang="en-US" sz="2100" i="1" dirty="0">
                <a:solidFill>
                  <a:srgbClr val="000000"/>
                </a:solidFill>
                <a:latin typeface="Open Sans"/>
              </a:rPr>
              <a:t>(</a:t>
            </a:r>
            <a:r>
              <a:rPr lang="en-US" sz="2100" i="1" dirty="0" err="1">
                <a:solidFill>
                  <a:srgbClr val="000000"/>
                </a:solidFill>
                <a:latin typeface="Open Sans"/>
              </a:rPr>
              <a:t>как</a:t>
            </a:r>
            <a:r>
              <a:rPr lang="en-US" sz="2100" i="1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100" i="1" dirty="0" err="1">
                <a:solidFill>
                  <a:srgbClr val="000000"/>
                </a:solidFill>
                <a:latin typeface="Open Sans"/>
              </a:rPr>
              <a:t>рамках</a:t>
            </a:r>
            <a:r>
              <a:rPr lang="en-US" sz="21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Open Sans"/>
              </a:rPr>
              <a:t>предельной</a:t>
            </a:r>
            <a:r>
              <a:rPr lang="en-US" sz="21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Open Sans"/>
              </a:rPr>
              <a:t>величины</a:t>
            </a:r>
            <a:r>
              <a:rPr lang="en-US" sz="21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Open Sans"/>
              </a:rPr>
              <a:t>базы</a:t>
            </a:r>
            <a:r>
              <a:rPr lang="en-US" sz="2100" i="1" dirty="0">
                <a:solidFill>
                  <a:srgbClr val="000000"/>
                </a:solidFill>
                <a:latin typeface="Open Sans"/>
              </a:rPr>
              <a:t>,</a:t>
            </a:r>
            <a:r>
              <a:rPr lang="ru-RU" sz="2100" i="1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i="1" dirty="0" err="1">
                <a:solidFill>
                  <a:srgbClr val="000000"/>
                </a:solidFill>
                <a:latin typeface="Open Sans"/>
              </a:rPr>
              <a:t>так</a:t>
            </a:r>
            <a:r>
              <a:rPr lang="en-US" sz="2100" i="1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2100" i="1" dirty="0" err="1">
                <a:solidFill>
                  <a:srgbClr val="000000"/>
                </a:solidFill>
                <a:latin typeface="Open Sans"/>
              </a:rPr>
              <a:t>свыше</a:t>
            </a:r>
            <a:r>
              <a:rPr lang="en-US" sz="2100" i="1" dirty="0">
                <a:solidFill>
                  <a:srgbClr val="000000"/>
                </a:solidFill>
                <a:latin typeface="Open Sans"/>
              </a:rPr>
              <a:t>)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в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Фонд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обязательного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мед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.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страхования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– 5%</a:t>
            </a:r>
          </a:p>
          <a:p>
            <a:pPr marL="179388" indent="-179388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srgbClr val="000000"/>
                </a:solidFill>
                <a:latin typeface="Open Sans"/>
              </a:rPr>
              <a:t> в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Фонд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социального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страхования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(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на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случай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временной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нетрудоспособности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и в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связи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 с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2100" dirty="0" err="1">
                <a:solidFill>
                  <a:srgbClr val="000000"/>
                </a:solidFill>
                <a:latin typeface="Open Sans"/>
              </a:rPr>
              <a:t>материнством</a:t>
            </a:r>
            <a:r>
              <a:rPr lang="en-US" sz="2100" dirty="0">
                <a:solidFill>
                  <a:srgbClr val="000000"/>
                </a:solidFill>
                <a:latin typeface="Open Sans"/>
              </a:rPr>
              <a:t>) – 0%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6F313A4C-CD7D-481F-AF0D-FF9D6002EE2C}"/>
              </a:ext>
            </a:extLst>
          </p:cNvPr>
          <p:cNvSpPr/>
          <p:nvPr/>
        </p:nvSpPr>
        <p:spPr>
          <a:xfrm>
            <a:off x="1202544" y="1010317"/>
            <a:ext cx="53675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Для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малого</a:t>
            </a:r>
            <a:r>
              <a:rPr lang="ru-RU" sz="2400" dirty="0">
                <a:solidFill>
                  <a:srgbClr val="0074B9"/>
                </a:solidFill>
                <a:latin typeface="Open Sans Bold"/>
              </a:rPr>
              <a:t> и </a:t>
            </a: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среднего</a:t>
            </a:r>
            <a:r>
              <a:rPr lang="en-US" sz="2400" dirty="0">
                <a:solidFill>
                  <a:srgbClr val="0074B9"/>
                </a:solidFill>
                <a:latin typeface="Open Sans Bold"/>
              </a:rPr>
              <a:t> </a:t>
            </a:r>
            <a:r>
              <a:rPr lang="en-US" sz="2400" dirty="0" err="1">
                <a:solidFill>
                  <a:srgbClr val="0074B9"/>
                </a:solidFill>
                <a:latin typeface="Open Sans Bold"/>
              </a:rPr>
              <a:t>бизнеса</a:t>
            </a:r>
            <a:r>
              <a:rPr lang="ru-RU" sz="2400" dirty="0">
                <a:solidFill>
                  <a:srgbClr val="0074B9"/>
                </a:solidFill>
                <a:latin typeface="Open Sans Bold"/>
              </a:rPr>
              <a:t>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1188689" y="349826"/>
            <a:ext cx="16629966" cy="6923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5040"/>
              </a:lnSpc>
            </a:pPr>
            <a:r>
              <a:rPr lang="ru-RU" sz="3600" dirty="0">
                <a:solidFill>
                  <a:srgbClr val="000000"/>
                </a:solidFill>
                <a:latin typeface="Open Sans Extra Bold"/>
              </a:rPr>
              <a:t>СНИЖЕНИЕ СТРАХОВЫХ ВЗНОСОВ </a:t>
            </a:r>
            <a:endParaRPr lang="en-US" sz="3600" dirty="0">
              <a:solidFill>
                <a:srgbClr val="000000"/>
              </a:solidFill>
              <a:latin typeface="Open Sans Extra Bold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188689" y="2214517"/>
            <a:ext cx="918199" cy="8151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0394742-689F-42E3-9D1B-7D35FF3DF1DE}"/>
              </a:ext>
            </a:extLst>
          </p:cNvPr>
          <p:cNvSpPr txBox="1"/>
          <p:nvPr/>
        </p:nvSpPr>
        <p:spPr>
          <a:xfrm>
            <a:off x="504037" y="9556789"/>
            <a:ext cx="147110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** Утверждено Федеральным законом от 01.04.2020 № 102-ФЗ </a:t>
            </a:r>
          </a:p>
        </p:txBody>
      </p:sp>
      <p:pic>
        <p:nvPicPr>
          <p:cNvPr id="32" name="Picture 12">
            <a:extLst>
              <a:ext uri="{FF2B5EF4-FFF2-40B4-BE49-F238E27FC236}">
                <a16:creationId xmlns:a16="http://schemas.microsoft.com/office/drawing/2014/main" id="{723E09DB-4270-4D1D-9078-626EB67E191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1609793" y="6897613"/>
            <a:ext cx="562974" cy="562974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id="{D09445E0-27AB-412F-80A7-81225E536C6F}"/>
              </a:ext>
            </a:extLst>
          </p:cNvPr>
          <p:cNvSpPr/>
          <p:nvPr/>
        </p:nvSpPr>
        <p:spPr>
          <a:xfrm>
            <a:off x="2333207" y="7002394"/>
            <a:ext cx="376314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4B9"/>
                </a:solidFill>
                <a:latin typeface="Open Sans Bold"/>
              </a:rPr>
              <a:t>Срок:</a:t>
            </a:r>
            <a:r>
              <a:rPr lang="ru-RU" sz="1700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ru-RU" sz="2100" dirty="0">
                <a:solidFill>
                  <a:srgbClr val="000000"/>
                </a:solidFill>
                <a:latin typeface="Open Sans"/>
              </a:rPr>
              <a:t>с 1 апреля 2020 года</a:t>
            </a:r>
          </a:p>
        </p:txBody>
      </p:sp>
    </p:spTree>
    <p:extLst>
      <p:ext uri="{BB962C8B-B14F-4D97-AF65-F5344CB8AC3E}">
        <p14:creationId xmlns:p14="http://schemas.microsoft.com/office/powerpoint/2010/main" val="23277386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713D9E36D41F04AA0C2B0D8754FAC7A" ma:contentTypeVersion="0" ma:contentTypeDescription="Создание документа." ma:contentTypeScope="" ma:versionID="9aded74bc8aea33e5daae4b08693ce2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ABC057-D584-492E-B8F1-F5397ECC760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D022BF6-73F8-4DCA-AE69-00CC4FC1016B}">
  <ds:schemaRefs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schemas.microsoft.com/office/2006/metadata/properties"/>
    <ds:schemaRef ds:uri="http://purl.org/dc/terms/"/>
    <ds:schemaRef ds:uri="http://purl.org/dc/dcmitype/"/>
    <ds:schemaRef ds:uri="http://schemas.microsoft.com/office/infopath/2007/PartnerControl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3ECC75AE-BDCE-4B87-BBD9-147E82B266E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1724</TotalTime>
  <Words>1402</Words>
  <Application>Microsoft Office PowerPoint</Application>
  <PresentationFormat>Произвольный</PresentationFormat>
  <Paragraphs>247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6" baseType="lpstr">
      <vt:lpstr>Open Sans Extra Bold</vt:lpstr>
      <vt:lpstr>Cambria</vt:lpstr>
      <vt:lpstr>Open Sans Bold</vt:lpstr>
      <vt:lpstr>dincyrg_</vt:lpstr>
      <vt:lpstr>Montserrat Classic</vt:lpstr>
      <vt:lpstr>Arial</vt:lpstr>
      <vt:lpstr>Times New Roman</vt:lpstr>
      <vt:lpstr>Wingdings</vt:lpstr>
      <vt:lpstr>Open Sans</vt:lpstr>
      <vt:lpstr>Calibri</vt:lpstr>
      <vt:lpstr>Montserrat Classic Bold</vt:lpstr>
      <vt:lpstr>Open Sans Extra Bold Bold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Меры поддержки бизнеса для преодоления последствий новой коронавирусной инфекции. Ярославская область</dc:title>
  <dc:creator>Andrey</dc:creator>
  <cp:lastModifiedBy>USER</cp:lastModifiedBy>
  <cp:revision>162</cp:revision>
  <cp:lastPrinted>2020-04-28T06:12:26Z</cp:lastPrinted>
  <dcterms:created xsi:type="dcterms:W3CDTF">2006-08-16T00:00:00Z</dcterms:created>
  <dcterms:modified xsi:type="dcterms:W3CDTF">2020-05-13T08:00:53Z</dcterms:modified>
  <dc:identifier>DAD6QMdZF1o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0x010100B713D9E36D41F04AA0C2B0D8754FAC7A</vt:lpwstr>
  </property>
</Properties>
</file>